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65" r:id="rId3"/>
    <p:sldId id="257" r:id="rId4"/>
    <p:sldId id="259" r:id="rId5"/>
    <p:sldId id="260" r:id="rId6"/>
    <p:sldId id="261" r:id="rId7"/>
    <p:sldId id="262" r:id="rId8"/>
    <p:sldId id="263" r:id="rId9"/>
    <p:sldId id="264" r:id="rId10"/>
    <p:sldId id="266" r:id="rId11"/>
    <p:sldId id="267"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36" autoAdjust="0"/>
    <p:restoredTop sz="94660"/>
  </p:normalViewPr>
  <p:slideViewPr>
    <p:cSldViewPr snapToGrid="0">
      <p:cViewPr varScale="1">
        <p:scale>
          <a:sx n="128" d="100"/>
          <a:sy n="128" d="100"/>
        </p:scale>
        <p:origin x="600" y="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CAB2202A-AEA5-4B20-9B59-D361C386F51A}" type="datetimeFigureOut">
              <a:rPr lang="de-CH" smtClean="0"/>
              <a:t>17.09.25</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550746E1-DBE6-439A-A119-B064C5518331}" type="slidenum">
              <a:rPr lang="de-CH" smtClean="0"/>
              <a:t>‹N°›</a:t>
            </a:fld>
            <a:endParaRPr lang="de-CH"/>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4159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AB2202A-AEA5-4B20-9B59-D361C386F51A}" type="datetimeFigureOut">
              <a:rPr lang="de-CH" smtClean="0"/>
              <a:t>17.09.25</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550746E1-DBE6-439A-A119-B064C5518331}" type="slidenum">
              <a:rPr lang="de-CH" smtClean="0"/>
              <a:t>‹N°›</a:t>
            </a:fld>
            <a:endParaRPr lang="de-CH"/>
          </a:p>
        </p:txBody>
      </p:sp>
    </p:spTree>
    <p:extLst>
      <p:ext uri="{BB962C8B-B14F-4D97-AF65-F5344CB8AC3E}">
        <p14:creationId xmlns:p14="http://schemas.microsoft.com/office/powerpoint/2010/main" val="3891756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AB2202A-AEA5-4B20-9B59-D361C386F51A}" type="datetimeFigureOut">
              <a:rPr lang="de-CH" smtClean="0"/>
              <a:t>17.09.25</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550746E1-DBE6-439A-A119-B064C5518331}" type="slidenum">
              <a:rPr lang="de-CH" smtClean="0"/>
              <a:t>‹N°›</a:t>
            </a:fld>
            <a:endParaRPr lang="de-CH"/>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4044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AB2202A-AEA5-4B20-9B59-D361C386F51A}" type="datetimeFigureOut">
              <a:rPr lang="de-CH" smtClean="0"/>
              <a:t>17.09.25</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550746E1-DBE6-439A-A119-B064C5518331}" type="slidenum">
              <a:rPr lang="de-CH" smtClean="0"/>
              <a:t>‹N°›</a:t>
            </a:fld>
            <a:endParaRPr lang="de-CH"/>
          </a:p>
        </p:txBody>
      </p:sp>
    </p:spTree>
    <p:extLst>
      <p:ext uri="{BB962C8B-B14F-4D97-AF65-F5344CB8AC3E}">
        <p14:creationId xmlns:p14="http://schemas.microsoft.com/office/powerpoint/2010/main" val="766272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AB2202A-AEA5-4B20-9B59-D361C386F51A}" type="datetimeFigureOut">
              <a:rPr lang="de-CH" smtClean="0"/>
              <a:t>17.09.25</a:t>
            </a:fld>
            <a:endParaRPr lang="de-CH"/>
          </a:p>
        </p:txBody>
      </p:sp>
      <p:sp>
        <p:nvSpPr>
          <p:cNvPr id="8" name="Footer Placeholder 7"/>
          <p:cNvSpPr>
            <a:spLocks noGrp="1"/>
          </p:cNvSpPr>
          <p:nvPr>
            <p:ph type="ftr" sz="quarter" idx="11"/>
          </p:nvPr>
        </p:nvSpPr>
        <p:spPr/>
        <p:txBody>
          <a:bodyPr/>
          <a:lstStyle/>
          <a:p>
            <a:endParaRPr lang="de-CH"/>
          </a:p>
        </p:txBody>
      </p:sp>
      <p:sp>
        <p:nvSpPr>
          <p:cNvPr id="9" name="Slide Number Placeholder 8"/>
          <p:cNvSpPr>
            <a:spLocks noGrp="1"/>
          </p:cNvSpPr>
          <p:nvPr>
            <p:ph type="sldNum" sz="quarter" idx="12"/>
          </p:nvPr>
        </p:nvSpPr>
        <p:spPr/>
        <p:txBody>
          <a:bodyPr/>
          <a:lstStyle/>
          <a:p>
            <a:fld id="{550746E1-DBE6-439A-A119-B064C5518331}" type="slidenum">
              <a:rPr lang="de-CH" smtClean="0"/>
              <a:t>‹N°›</a:t>
            </a:fld>
            <a:endParaRPr lang="de-CH"/>
          </a:p>
        </p:txBody>
      </p:sp>
    </p:spTree>
    <p:extLst>
      <p:ext uri="{BB962C8B-B14F-4D97-AF65-F5344CB8AC3E}">
        <p14:creationId xmlns:p14="http://schemas.microsoft.com/office/powerpoint/2010/main" val="4218000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AB2202A-AEA5-4B20-9B59-D361C386F51A}" type="datetimeFigureOut">
              <a:rPr lang="de-CH" smtClean="0"/>
              <a:t>17.09.25</a:t>
            </a:fld>
            <a:endParaRPr lang="de-CH"/>
          </a:p>
        </p:txBody>
      </p:sp>
      <p:sp>
        <p:nvSpPr>
          <p:cNvPr id="4" name="Footer Placeholder 3"/>
          <p:cNvSpPr>
            <a:spLocks noGrp="1"/>
          </p:cNvSpPr>
          <p:nvPr>
            <p:ph type="ftr" sz="quarter" idx="11"/>
          </p:nvPr>
        </p:nvSpPr>
        <p:spPr/>
        <p:txBody>
          <a:bodyPr/>
          <a:lstStyle/>
          <a:p>
            <a:endParaRPr lang="de-CH"/>
          </a:p>
        </p:txBody>
      </p:sp>
      <p:sp>
        <p:nvSpPr>
          <p:cNvPr id="5" name="Slide Number Placeholder 4"/>
          <p:cNvSpPr>
            <a:spLocks noGrp="1"/>
          </p:cNvSpPr>
          <p:nvPr>
            <p:ph type="sldNum" sz="quarter" idx="12"/>
          </p:nvPr>
        </p:nvSpPr>
        <p:spPr/>
        <p:txBody>
          <a:bodyPr/>
          <a:lstStyle/>
          <a:p>
            <a:fld id="{550746E1-DBE6-439A-A119-B064C5518331}" type="slidenum">
              <a:rPr lang="de-CH" smtClean="0"/>
              <a:t>‹N°›</a:t>
            </a:fld>
            <a:endParaRPr lang="de-CH"/>
          </a:p>
        </p:txBody>
      </p:sp>
    </p:spTree>
    <p:extLst>
      <p:ext uri="{BB962C8B-B14F-4D97-AF65-F5344CB8AC3E}">
        <p14:creationId xmlns:p14="http://schemas.microsoft.com/office/powerpoint/2010/main" val="1645150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AB2202A-AEA5-4B20-9B59-D361C386F51A}" type="datetimeFigureOut">
              <a:rPr lang="de-CH" smtClean="0"/>
              <a:t>17.09.25</a:t>
            </a:fld>
            <a:endParaRPr lang="de-CH"/>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de-CH"/>
          </a:p>
        </p:txBody>
      </p:sp>
      <p:sp>
        <p:nvSpPr>
          <p:cNvPr id="9" name="Slide Number Placeholder 8"/>
          <p:cNvSpPr>
            <a:spLocks noGrp="1"/>
          </p:cNvSpPr>
          <p:nvPr>
            <p:ph type="sldNum" sz="quarter" idx="12"/>
          </p:nvPr>
        </p:nvSpPr>
        <p:spPr/>
        <p:txBody>
          <a:bodyPr/>
          <a:lstStyle/>
          <a:p>
            <a:fld id="{550746E1-DBE6-439A-A119-B064C5518331}" type="slidenum">
              <a:rPr lang="de-CH" smtClean="0"/>
              <a:t>‹N°›</a:t>
            </a:fld>
            <a:endParaRPr lang="de-CH"/>
          </a:p>
        </p:txBody>
      </p:sp>
    </p:spTree>
    <p:extLst>
      <p:ext uri="{BB962C8B-B14F-4D97-AF65-F5344CB8AC3E}">
        <p14:creationId xmlns:p14="http://schemas.microsoft.com/office/powerpoint/2010/main" val="1062914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AB2202A-AEA5-4B20-9B59-D361C386F51A}" type="datetimeFigureOut">
              <a:rPr lang="de-CH" smtClean="0"/>
              <a:t>17.09.25</a:t>
            </a:fld>
            <a:endParaRPr lang="de-CH"/>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de-CH"/>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50746E1-DBE6-439A-A119-B064C5518331}" type="slidenum">
              <a:rPr lang="de-CH" smtClean="0"/>
              <a:t>‹N°›</a:t>
            </a:fld>
            <a:endParaRPr lang="de-CH"/>
          </a:p>
        </p:txBody>
      </p:sp>
    </p:spTree>
    <p:extLst>
      <p:ext uri="{BB962C8B-B14F-4D97-AF65-F5344CB8AC3E}">
        <p14:creationId xmlns:p14="http://schemas.microsoft.com/office/powerpoint/2010/main" val="2057051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CAB2202A-AEA5-4B20-9B59-D361C386F51A}" type="datetimeFigureOut">
              <a:rPr lang="de-CH" smtClean="0"/>
              <a:t>17.09.25</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550746E1-DBE6-439A-A119-B064C5518331}" type="slidenum">
              <a:rPr lang="de-CH" smtClean="0"/>
              <a:t>‹N°›</a:t>
            </a:fld>
            <a:endParaRPr lang="de-CH"/>
          </a:p>
        </p:txBody>
      </p:sp>
    </p:spTree>
    <p:extLst>
      <p:ext uri="{BB962C8B-B14F-4D97-AF65-F5344CB8AC3E}">
        <p14:creationId xmlns:p14="http://schemas.microsoft.com/office/powerpoint/2010/main" val="903800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AB2202A-AEA5-4B20-9B59-D361C386F51A}" type="datetimeFigureOut">
              <a:rPr lang="de-CH" smtClean="0"/>
              <a:t>17.09.25</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550746E1-DBE6-439A-A119-B064C5518331}" type="slidenum">
              <a:rPr lang="de-CH" smtClean="0"/>
              <a:t>‹N°›</a:t>
            </a:fld>
            <a:endParaRPr lang="de-CH"/>
          </a:p>
        </p:txBody>
      </p:sp>
    </p:spTree>
    <p:extLst>
      <p:ext uri="{BB962C8B-B14F-4D97-AF65-F5344CB8AC3E}">
        <p14:creationId xmlns:p14="http://schemas.microsoft.com/office/powerpoint/2010/main" val="874269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AB2202A-AEA5-4B20-9B59-D361C386F51A}" type="datetimeFigureOut">
              <a:rPr lang="de-CH" smtClean="0"/>
              <a:t>17.09.25</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550746E1-DBE6-439A-A119-B064C5518331}" type="slidenum">
              <a:rPr lang="de-CH" smtClean="0"/>
              <a:t>‹N°›</a:t>
            </a:fld>
            <a:endParaRPr lang="de-CH"/>
          </a:p>
        </p:txBody>
      </p:sp>
    </p:spTree>
    <p:extLst>
      <p:ext uri="{BB962C8B-B14F-4D97-AF65-F5344CB8AC3E}">
        <p14:creationId xmlns:p14="http://schemas.microsoft.com/office/powerpoint/2010/main" val="3124400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AB2202A-AEA5-4B20-9B59-D361C386F51A}" type="datetimeFigureOut">
              <a:rPr lang="de-CH" smtClean="0"/>
              <a:t>17.09.25</a:t>
            </a:fld>
            <a:endParaRPr lang="de-CH"/>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de-CH"/>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50746E1-DBE6-439A-A119-B064C5518331}" type="slidenum">
              <a:rPr lang="de-CH" smtClean="0"/>
              <a:t>‹N°›</a:t>
            </a:fld>
            <a:endParaRPr lang="de-CH"/>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604069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onflit au travail - Happy Te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4401" y="0"/>
            <a:ext cx="5049744" cy="3417454"/>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ctrTitle"/>
          </p:nvPr>
        </p:nvSpPr>
        <p:spPr>
          <a:xfrm>
            <a:off x="1023390" y="2216726"/>
            <a:ext cx="10058400" cy="2117621"/>
          </a:xfrm>
        </p:spPr>
        <p:txBody>
          <a:bodyPr>
            <a:normAutofit fontScale="90000"/>
          </a:bodyPr>
          <a:lstStyle/>
          <a:p>
            <a:r>
              <a:rPr lang="fr-CH" dirty="0"/>
              <a:t>LE CONFLIT AU SEIN DE L’ÉQUIPE ÉDUCATIVE</a:t>
            </a:r>
            <a:endParaRPr lang="de-CH" dirty="0"/>
          </a:p>
        </p:txBody>
      </p:sp>
      <p:sp>
        <p:nvSpPr>
          <p:cNvPr id="3" name="Sous-titre 2"/>
          <p:cNvSpPr>
            <a:spLocks noGrp="1"/>
          </p:cNvSpPr>
          <p:nvPr>
            <p:ph type="subTitle" idx="1"/>
          </p:nvPr>
        </p:nvSpPr>
        <p:spPr/>
        <p:txBody>
          <a:bodyPr>
            <a:normAutofit fontScale="85000" lnSpcReduction="20000"/>
          </a:bodyPr>
          <a:lstStyle/>
          <a:p>
            <a:pPr algn="ctr"/>
            <a:r>
              <a:rPr lang="fr-CH" dirty="0"/>
              <a:t>THÉÂTRE FORUM AVEC LA COMPAGNIE «LE CAMÉLÉON»</a:t>
            </a:r>
          </a:p>
          <a:p>
            <a:endParaRPr lang="fr-CH" dirty="0"/>
          </a:p>
          <a:p>
            <a:pPr algn="ctr"/>
            <a:r>
              <a:rPr lang="fr-CH" b="1" dirty="0"/>
              <a:t>PRÉSENTATION : </a:t>
            </a:r>
            <a:r>
              <a:rPr lang="fr-CH" dirty="0"/>
              <a:t>NADIA STRASSER | NATALIJA BEKONJA</a:t>
            </a:r>
          </a:p>
          <a:p>
            <a:pPr algn="ctr"/>
            <a:endParaRPr lang="fr-CH" dirty="0"/>
          </a:p>
          <a:p>
            <a:pPr algn="ctr"/>
            <a:endParaRPr lang="de-CH" dirty="0"/>
          </a:p>
        </p:txBody>
      </p:sp>
    </p:spTree>
    <p:extLst>
      <p:ext uri="{BB962C8B-B14F-4D97-AF65-F5344CB8AC3E}">
        <p14:creationId xmlns:p14="http://schemas.microsoft.com/office/powerpoint/2010/main" val="4178310429"/>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es clés pour prévenir et gérer les conflits sociaux en entrepri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1445" y="3464156"/>
            <a:ext cx="4038600" cy="2695576"/>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p:txBody>
          <a:bodyPr/>
          <a:lstStyle/>
          <a:p>
            <a:r>
              <a:rPr lang="fr-CH" dirty="0"/>
              <a:t>DÉFINITION DU CONFLIT </a:t>
            </a:r>
            <a:endParaRPr lang="de-CH" dirty="0"/>
          </a:p>
        </p:txBody>
      </p:sp>
      <p:sp>
        <p:nvSpPr>
          <p:cNvPr id="3" name="Espace réservé du contenu 2"/>
          <p:cNvSpPr>
            <a:spLocks noGrp="1"/>
          </p:cNvSpPr>
          <p:nvPr>
            <p:ph idx="1"/>
          </p:nvPr>
        </p:nvSpPr>
        <p:spPr>
          <a:xfrm>
            <a:off x="988291" y="2096655"/>
            <a:ext cx="7583054" cy="3703782"/>
          </a:xfrm>
        </p:spPr>
        <p:txBody>
          <a:bodyPr>
            <a:normAutofit/>
          </a:bodyPr>
          <a:lstStyle/>
          <a:p>
            <a:r>
              <a:rPr lang="fr-CH" sz="2800" dirty="0"/>
              <a:t>Le conflit au travail désigne une situation de désaccord, d'opposition ou de tension entre deux ou plusieurs personnes au sein d’un environnement professionnel. Ces différents, peuvent survenir entre collègues, entre un employé et un supérieur hiérarchique, ou encore entre différents services d’une même organisation.</a:t>
            </a:r>
            <a:endParaRPr lang="de-CH" sz="2800" dirty="0"/>
          </a:p>
          <a:p>
            <a:endParaRPr lang="de-CH" dirty="0"/>
          </a:p>
        </p:txBody>
      </p:sp>
    </p:spTree>
    <p:extLst>
      <p:ext uri="{BB962C8B-B14F-4D97-AF65-F5344CB8AC3E}">
        <p14:creationId xmlns:p14="http://schemas.microsoft.com/office/powerpoint/2010/main" val="115031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Bonhomme qui s'interroge : résultats (3,5 mille) d'images libres de droits,  de photos de stock et d'illustrations | Shutter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3113" y="3914239"/>
            <a:ext cx="2701105" cy="237247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Personnage De Bonhomme Allumette Très Contrarié Marchant En Larmes  Illustration Vectorielle D'une Personne Triste Qui Pleure Clip Art Libres  De Droits, Svg, Vecteurs Et Illustration. Image 1991191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9472" y="1965807"/>
            <a:ext cx="2635449" cy="2366048"/>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p:txBody>
          <a:bodyPr>
            <a:normAutofit fontScale="90000"/>
          </a:bodyPr>
          <a:lstStyle/>
          <a:p>
            <a:r>
              <a:rPr lang="fr-CH" dirty="0"/>
              <a:t>LES CONFLITS PEUVENT ÊTRE CAUSÉS PAR UNE VARIÉTÉ DE FACTEURS TELS QUE : </a:t>
            </a:r>
            <a:endParaRPr lang="de-CH" dirty="0"/>
          </a:p>
        </p:txBody>
      </p:sp>
      <p:sp>
        <p:nvSpPr>
          <p:cNvPr id="3" name="Espace réservé du contenu 2"/>
          <p:cNvSpPr>
            <a:spLocks noGrp="1"/>
          </p:cNvSpPr>
          <p:nvPr>
            <p:ph idx="1"/>
          </p:nvPr>
        </p:nvSpPr>
        <p:spPr/>
        <p:txBody>
          <a:bodyPr>
            <a:normAutofit/>
          </a:bodyPr>
          <a:lstStyle/>
          <a:p>
            <a:pPr>
              <a:spcBef>
                <a:spcPts val="0"/>
              </a:spcBef>
              <a:spcAft>
                <a:spcPts val="0"/>
              </a:spcAft>
              <a:buFont typeface="Wingdings" panose="05000000000000000000" pitchFamily="2" charset="2"/>
              <a:buChar char="Ø"/>
            </a:pPr>
            <a:endParaRPr lang="fr-CH" dirty="0"/>
          </a:p>
          <a:p>
            <a:pPr>
              <a:spcBef>
                <a:spcPts val="0"/>
              </a:spcBef>
              <a:spcAft>
                <a:spcPts val="0"/>
              </a:spcAft>
              <a:buFont typeface="Wingdings" panose="05000000000000000000" pitchFamily="2" charset="2"/>
              <a:buChar char="Ø"/>
            </a:pPr>
            <a:endParaRPr lang="fr-CH" dirty="0"/>
          </a:p>
          <a:p>
            <a:pPr>
              <a:spcBef>
                <a:spcPts val="0"/>
              </a:spcBef>
              <a:spcAft>
                <a:spcPts val="0"/>
              </a:spcAft>
              <a:buFont typeface="Wingdings" panose="05000000000000000000" pitchFamily="2" charset="2"/>
              <a:buChar char="Ø"/>
            </a:pPr>
            <a:r>
              <a:rPr lang="fr-CH" dirty="0"/>
              <a:t>DES DIFFÉRENCES DE PERSONNALITÉ OU DE VALEURS </a:t>
            </a:r>
          </a:p>
          <a:p>
            <a:pPr>
              <a:spcBef>
                <a:spcPts val="0"/>
              </a:spcBef>
              <a:spcAft>
                <a:spcPts val="0"/>
              </a:spcAft>
              <a:buFont typeface="Wingdings" panose="05000000000000000000" pitchFamily="2" charset="2"/>
              <a:buChar char="Ø"/>
            </a:pPr>
            <a:endParaRPr lang="fr-CH" dirty="0"/>
          </a:p>
          <a:p>
            <a:pPr>
              <a:spcBef>
                <a:spcPts val="0"/>
              </a:spcBef>
              <a:spcAft>
                <a:spcPts val="0"/>
              </a:spcAft>
              <a:buFont typeface="Wingdings" panose="05000000000000000000" pitchFamily="2" charset="2"/>
              <a:buChar char="Ø"/>
            </a:pPr>
            <a:r>
              <a:rPr lang="fr-CH" dirty="0"/>
              <a:t> UNE MAUVAISE COMMUNICATION</a:t>
            </a:r>
          </a:p>
          <a:p>
            <a:pPr>
              <a:spcBef>
                <a:spcPts val="0"/>
              </a:spcBef>
              <a:spcAft>
                <a:spcPts val="0"/>
              </a:spcAft>
              <a:buFont typeface="Wingdings" panose="05000000000000000000" pitchFamily="2" charset="2"/>
              <a:buChar char="Ø"/>
            </a:pPr>
            <a:endParaRPr lang="fr-CH" dirty="0"/>
          </a:p>
          <a:p>
            <a:pPr>
              <a:spcBef>
                <a:spcPts val="0"/>
              </a:spcBef>
              <a:spcAft>
                <a:spcPts val="0"/>
              </a:spcAft>
              <a:buFont typeface="Wingdings" panose="05000000000000000000" pitchFamily="2" charset="2"/>
              <a:buChar char="Ø"/>
            </a:pPr>
            <a:r>
              <a:rPr lang="fr-CH" dirty="0"/>
              <a:t>UNE RÉPARTITION INÉQUITABLE DES TÂCHES</a:t>
            </a:r>
          </a:p>
          <a:p>
            <a:pPr>
              <a:spcBef>
                <a:spcPts val="0"/>
              </a:spcBef>
              <a:spcAft>
                <a:spcPts val="0"/>
              </a:spcAft>
              <a:buFont typeface="Wingdings" panose="05000000000000000000" pitchFamily="2" charset="2"/>
              <a:buChar char="Ø"/>
            </a:pPr>
            <a:endParaRPr lang="fr-CH" dirty="0"/>
          </a:p>
          <a:p>
            <a:pPr>
              <a:spcBef>
                <a:spcPts val="0"/>
              </a:spcBef>
              <a:spcAft>
                <a:spcPts val="0"/>
              </a:spcAft>
              <a:buFont typeface="Wingdings" panose="05000000000000000000" pitchFamily="2" charset="2"/>
              <a:buChar char="Ø"/>
            </a:pPr>
            <a:r>
              <a:rPr lang="fr-CH" dirty="0"/>
              <a:t>DES OBJECTIFS CONTRADICTOIRES</a:t>
            </a:r>
          </a:p>
          <a:p>
            <a:pPr>
              <a:spcBef>
                <a:spcPts val="0"/>
              </a:spcBef>
              <a:spcAft>
                <a:spcPts val="0"/>
              </a:spcAft>
              <a:buFont typeface="Wingdings" panose="05000000000000000000" pitchFamily="2" charset="2"/>
              <a:buChar char="Ø"/>
            </a:pPr>
            <a:endParaRPr lang="fr-CH" dirty="0"/>
          </a:p>
          <a:p>
            <a:pPr>
              <a:spcBef>
                <a:spcPts val="0"/>
              </a:spcBef>
              <a:spcAft>
                <a:spcPts val="0"/>
              </a:spcAft>
              <a:buFont typeface="Wingdings" panose="05000000000000000000" pitchFamily="2" charset="2"/>
              <a:buChar char="Ø"/>
            </a:pPr>
            <a:r>
              <a:rPr lang="fr-CH" dirty="0"/>
              <a:t>DES CONDITIONS DE TRAVAIL STRESSANTES OU INJUSTES</a:t>
            </a:r>
          </a:p>
          <a:p>
            <a:pPr>
              <a:spcBef>
                <a:spcPts val="0"/>
              </a:spcBef>
              <a:spcAft>
                <a:spcPts val="0"/>
              </a:spcAft>
              <a:buFont typeface="Wingdings" panose="05000000000000000000" pitchFamily="2" charset="2"/>
              <a:buChar char="Ø"/>
            </a:pPr>
            <a:endParaRPr lang="fr-CH" dirty="0"/>
          </a:p>
          <a:p>
            <a:pPr>
              <a:spcBef>
                <a:spcPts val="0"/>
              </a:spcBef>
              <a:spcAft>
                <a:spcPts val="0"/>
              </a:spcAft>
              <a:buFont typeface="Wingdings" panose="05000000000000000000" pitchFamily="2" charset="2"/>
              <a:buChar char="Ø"/>
            </a:pPr>
            <a:r>
              <a:rPr lang="fr-CH" dirty="0"/>
              <a:t>UN MANQUE DE RECONNAISSANCE OU DE RESPECT </a:t>
            </a:r>
          </a:p>
        </p:txBody>
      </p:sp>
    </p:spTree>
    <p:extLst>
      <p:ext uri="{BB962C8B-B14F-4D97-AF65-F5344CB8AC3E}">
        <p14:creationId xmlns:p14="http://schemas.microsoft.com/office/powerpoint/2010/main" val="892966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 calcmode="lin" valueType="num">
                                      <p:cBhvr additive="base">
                                        <p:cTn id="37"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H" sz="4400" dirty="0"/>
              <a:t>QUELS SONT LES PISTES POUR RÉSOUDRE UN CONLIT ? </a:t>
            </a:r>
            <a:endParaRPr lang="de-CH" sz="4400" dirty="0"/>
          </a:p>
        </p:txBody>
      </p:sp>
      <p:sp>
        <p:nvSpPr>
          <p:cNvPr id="3" name="Espace réservé du contenu 2"/>
          <p:cNvSpPr>
            <a:spLocks noGrp="1"/>
          </p:cNvSpPr>
          <p:nvPr>
            <p:ph idx="1"/>
          </p:nvPr>
        </p:nvSpPr>
        <p:spPr>
          <a:xfrm>
            <a:off x="1097280" y="1845734"/>
            <a:ext cx="10058400" cy="4023360"/>
          </a:xfrm>
        </p:spPr>
        <p:txBody>
          <a:bodyPr>
            <a:normAutofit fontScale="92500" lnSpcReduction="20000"/>
          </a:bodyPr>
          <a:lstStyle/>
          <a:p>
            <a:pPr>
              <a:buFont typeface="Wingdings" panose="05000000000000000000" pitchFamily="2" charset="2"/>
              <a:buChar char="Ø"/>
            </a:pPr>
            <a:endParaRPr lang="fr-CH" dirty="0"/>
          </a:p>
          <a:p>
            <a:pPr marL="0" indent="0">
              <a:buNone/>
            </a:pPr>
            <a:r>
              <a:rPr lang="fr-CH" b="1" dirty="0"/>
              <a:t>1. IDENTIFIER LES CAUSES PROFONDES DU CONFLIT </a:t>
            </a:r>
          </a:p>
          <a:p>
            <a:pPr marL="0" indent="0">
              <a:buNone/>
            </a:pPr>
            <a:r>
              <a:rPr lang="fr-CH" dirty="0"/>
              <a:t>Avant toute action, il est essentiel de comprendre </a:t>
            </a:r>
            <a:r>
              <a:rPr lang="fr-CH" b="1" dirty="0"/>
              <a:t>ce qui a réellement provoqué le conflit</a:t>
            </a:r>
            <a:r>
              <a:rPr lang="fr-CH" dirty="0"/>
              <a:t> (différences de perception, stress, mauvaise communication, injustice ressentie, etc.).</a:t>
            </a:r>
            <a:endParaRPr lang="de-CH" dirty="0"/>
          </a:p>
          <a:p>
            <a:pPr marL="0" indent="0">
              <a:buNone/>
            </a:pPr>
            <a:endParaRPr lang="fr-CH" dirty="0"/>
          </a:p>
          <a:p>
            <a:pPr marL="0" indent="0">
              <a:buNone/>
            </a:pPr>
            <a:r>
              <a:rPr lang="fr-CH" b="1" dirty="0"/>
              <a:t>2. FAVORISER LE DIALOGUE</a:t>
            </a:r>
          </a:p>
          <a:p>
            <a:r>
              <a:rPr lang="fr-CH" dirty="0"/>
              <a:t>Organiser une discussion calme et respectueuse entre les parties concernées :</a:t>
            </a:r>
            <a:endParaRPr lang="de-CH" dirty="0"/>
          </a:p>
          <a:p>
            <a:pPr lvl="0">
              <a:buFont typeface="Arial" panose="020B0604020202020204" pitchFamily="34" charset="0"/>
              <a:buChar char="•"/>
            </a:pPr>
            <a:r>
              <a:rPr lang="de-CH" dirty="0"/>
              <a:t> </a:t>
            </a:r>
            <a:r>
              <a:rPr lang="de-CH" dirty="0" err="1"/>
              <a:t>Écoute</a:t>
            </a:r>
            <a:r>
              <a:rPr lang="de-CH" dirty="0"/>
              <a:t> </a:t>
            </a:r>
            <a:r>
              <a:rPr lang="de-CH" dirty="0" err="1"/>
              <a:t>active</a:t>
            </a:r>
            <a:r>
              <a:rPr lang="de-CH" dirty="0"/>
              <a:t> et </a:t>
            </a:r>
            <a:r>
              <a:rPr lang="de-CH" dirty="0" err="1"/>
              <a:t>bienveillante</a:t>
            </a:r>
            <a:r>
              <a:rPr lang="de-CH" dirty="0"/>
              <a:t> </a:t>
            </a:r>
          </a:p>
          <a:p>
            <a:pPr lvl="0">
              <a:buFont typeface="Arial" panose="020B0604020202020204" pitchFamily="34" charset="0"/>
              <a:buChar char="•"/>
            </a:pPr>
            <a:r>
              <a:rPr lang="fr-CH" dirty="0"/>
              <a:t> Exprimer ses besoins et ressentis sans agressivité </a:t>
            </a:r>
            <a:endParaRPr lang="de-CH" dirty="0"/>
          </a:p>
          <a:p>
            <a:pPr lvl="0">
              <a:buFont typeface="Arial" panose="020B0604020202020204" pitchFamily="34" charset="0"/>
              <a:buChar char="•"/>
            </a:pPr>
            <a:r>
              <a:rPr lang="fr-CH" dirty="0"/>
              <a:t> Éviter les jugements ou les reproches personnels </a:t>
            </a:r>
            <a:endParaRPr lang="de-CH" dirty="0"/>
          </a:p>
          <a:p>
            <a:pPr lvl="0">
              <a:buFont typeface="Arial" panose="020B0604020202020204" pitchFamily="34" charset="0"/>
              <a:buChar char="•"/>
            </a:pPr>
            <a:r>
              <a:rPr lang="de-CH" dirty="0"/>
              <a:t> </a:t>
            </a:r>
            <a:r>
              <a:rPr lang="de-CH" dirty="0" err="1"/>
              <a:t>Rechercher</a:t>
            </a:r>
            <a:r>
              <a:rPr lang="de-CH" dirty="0"/>
              <a:t> des </a:t>
            </a:r>
            <a:r>
              <a:rPr lang="de-CH" dirty="0" err="1"/>
              <a:t>points</a:t>
            </a:r>
            <a:r>
              <a:rPr lang="de-CH" dirty="0"/>
              <a:t> d'accord</a:t>
            </a:r>
          </a:p>
          <a:p>
            <a:pPr marL="0" indent="0">
              <a:buNone/>
            </a:pPr>
            <a:endParaRPr lang="fr-CH" b="1" dirty="0"/>
          </a:p>
          <a:p>
            <a:pPr marL="0" indent="0">
              <a:buNone/>
            </a:pPr>
            <a:endParaRPr lang="fr-CH" b="1" dirty="0"/>
          </a:p>
          <a:p>
            <a:pPr marL="0" indent="0">
              <a:buNone/>
            </a:pPr>
            <a:endParaRPr lang="fr-CH" b="1" dirty="0"/>
          </a:p>
          <a:p>
            <a:pPr marL="0" indent="0">
              <a:buNone/>
            </a:pPr>
            <a:endParaRPr lang="de-CH" b="1" dirty="0"/>
          </a:p>
        </p:txBody>
      </p:sp>
      <p:pic>
        <p:nvPicPr>
          <p:cNvPr id="4" name="Image 3"/>
          <p:cNvPicPr>
            <a:picLocks noChangeAspect="1"/>
          </p:cNvPicPr>
          <p:nvPr/>
        </p:nvPicPr>
        <p:blipFill>
          <a:blip r:embed="rId2"/>
          <a:stretch>
            <a:fillRect/>
          </a:stretch>
        </p:blipFill>
        <p:spPr>
          <a:xfrm>
            <a:off x="8838069" y="3591791"/>
            <a:ext cx="3057645" cy="2467264"/>
          </a:xfrm>
          <a:prstGeom prst="rect">
            <a:avLst/>
          </a:prstGeom>
        </p:spPr>
      </p:pic>
    </p:spTree>
    <p:extLst>
      <p:ext uri="{BB962C8B-B14F-4D97-AF65-F5344CB8AC3E}">
        <p14:creationId xmlns:p14="http://schemas.microsoft.com/office/powerpoint/2010/main" val="250559260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H" sz="4400" dirty="0"/>
              <a:t>QUELS SONT LES PISTES POUR RÉSOUDRE UN CONLIT ? </a:t>
            </a:r>
            <a:endParaRPr lang="de-CH" sz="4400" dirty="0"/>
          </a:p>
        </p:txBody>
      </p:sp>
      <p:sp>
        <p:nvSpPr>
          <p:cNvPr id="3" name="Espace réservé du contenu 2"/>
          <p:cNvSpPr>
            <a:spLocks noGrp="1"/>
          </p:cNvSpPr>
          <p:nvPr>
            <p:ph idx="1"/>
          </p:nvPr>
        </p:nvSpPr>
        <p:spPr/>
        <p:txBody>
          <a:bodyPr>
            <a:normAutofit fontScale="92500" lnSpcReduction="20000"/>
          </a:bodyPr>
          <a:lstStyle/>
          <a:p>
            <a:r>
              <a:rPr lang="fr-CH" b="1" dirty="0"/>
              <a:t>3. FAIRE APPEL A UN TIERS NEUTRE </a:t>
            </a:r>
          </a:p>
          <a:p>
            <a:r>
              <a:rPr lang="fr-CH" dirty="0"/>
              <a:t>Si le conflit persiste ou devient trop tendu, il peut être utile de faire intervenir :</a:t>
            </a:r>
            <a:endParaRPr lang="de-CH" dirty="0"/>
          </a:p>
          <a:p>
            <a:pPr lvl="0">
              <a:buFont typeface="Arial" panose="020B0604020202020204" pitchFamily="34" charset="0"/>
              <a:buChar char="•"/>
            </a:pPr>
            <a:r>
              <a:rPr lang="fr-CH" dirty="0"/>
              <a:t> Un médiateur interne (RH, manager formé à la médiation)</a:t>
            </a:r>
            <a:endParaRPr lang="de-CH" dirty="0"/>
          </a:p>
          <a:p>
            <a:pPr lvl="0">
              <a:buFont typeface="Arial" panose="020B0604020202020204" pitchFamily="34" charset="0"/>
              <a:buChar char="•"/>
            </a:pPr>
            <a:r>
              <a:rPr lang="fr-CH" dirty="0"/>
              <a:t> Ou un médiateur/superviseur externe (professionnel indépendant)</a:t>
            </a:r>
          </a:p>
          <a:p>
            <a:pPr lvl="0">
              <a:buFont typeface="Arial" panose="020B0604020202020204" pitchFamily="34" charset="0"/>
              <a:buChar char="•"/>
            </a:pPr>
            <a:endParaRPr lang="de-CH" dirty="0"/>
          </a:p>
          <a:p>
            <a:r>
              <a:rPr lang="fr-CH" b="1" dirty="0"/>
              <a:t>4. METTRE EN PLACE DE SOLUTIONS CONCRÈTES </a:t>
            </a:r>
          </a:p>
          <a:p>
            <a:r>
              <a:rPr lang="fr-CH" dirty="0"/>
              <a:t>Une fois l'accord trouvé, formaliser :</a:t>
            </a:r>
            <a:endParaRPr lang="de-CH" dirty="0"/>
          </a:p>
          <a:p>
            <a:pPr lvl="0">
              <a:buFont typeface="Arial" panose="020B0604020202020204" pitchFamily="34" charset="0"/>
              <a:buChar char="•"/>
            </a:pPr>
            <a:r>
              <a:rPr lang="fr-CH" dirty="0"/>
              <a:t> Un plan d’action (répartition des tâches, changement d’organisation…)</a:t>
            </a:r>
            <a:endParaRPr lang="de-CH" dirty="0"/>
          </a:p>
          <a:p>
            <a:pPr lvl="0">
              <a:buFont typeface="Arial" panose="020B0604020202020204" pitchFamily="34" charset="0"/>
              <a:buChar char="•"/>
            </a:pPr>
            <a:r>
              <a:rPr lang="de-CH" dirty="0"/>
              <a:t> Des </a:t>
            </a:r>
            <a:r>
              <a:rPr lang="de-CH" dirty="0" err="1"/>
              <a:t>engagements</a:t>
            </a:r>
            <a:r>
              <a:rPr lang="de-CH" dirty="0"/>
              <a:t> </a:t>
            </a:r>
            <a:r>
              <a:rPr lang="de-CH" dirty="0" err="1"/>
              <a:t>mutuels</a:t>
            </a:r>
            <a:endParaRPr lang="de-CH" dirty="0"/>
          </a:p>
          <a:p>
            <a:pPr lvl="0">
              <a:buFont typeface="Arial" panose="020B0604020202020204" pitchFamily="34" charset="0"/>
              <a:buChar char="•"/>
            </a:pPr>
            <a:r>
              <a:rPr lang="fr-CH" dirty="0"/>
              <a:t> Des mécanismes de suivi pour prévenir la récidive du conflit</a:t>
            </a:r>
            <a:endParaRPr lang="de-CH" dirty="0"/>
          </a:p>
          <a:p>
            <a:endParaRPr lang="de-CH" b="1" dirty="0"/>
          </a:p>
        </p:txBody>
      </p:sp>
    </p:spTree>
    <p:extLst>
      <p:ext uri="{BB962C8B-B14F-4D97-AF65-F5344CB8AC3E}">
        <p14:creationId xmlns:p14="http://schemas.microsoft.com/office/powerpoint/2010/main" val="154773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1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9694" y="175491"/>
            <a:ext cx="10058400" cy="1209964"/>
          </a:xfrm>
        </p:spPr>
        <p:txBody>
          <a:bodyPr>
            <a:normAutofit/>
          </a:bodyPr>
          <a:lstStyle/>
          <a:p>
            <a:r>
              <a:rPr lang="fr-CH" sz="4000" dirty="0"/>
              <a:t>QUELS SONT LES PISTES POUR RÉSOUDRE UN CONLIT ? </a:t>
            </a:r>
            <a:endParaRPr lang="de-CH" sz="4000" dirty="0"/>
          </a:p>
        </p:txBody>
      </p:sp>
      <p:sp>
        <p:nvSpPr>
          <p:cNvPr id="3" name="Espace réservé du contenu 2"/>
          <p:cNvSpPr>
            <a:spLocks noGrp="1"/>
          </p:cNvSpPr>
          <p:nvPr>
            <p:ph idx="1"/>
          </p:nvPr>
        </p:nvSpPr>
        <p:spPr>
          <a:xfrm>
            <a:off x="942109" y="1903614"/>
            <a:ext cx="10213571" cy="4423295"/>
          </a:xfrm>
        </p:spPr>
        <p:txBody>
          <a:bodyPr>
            <a:normAutofit fontScale="62500" lnSpcReduction="20000"/>
          </a:bodyPr>
          <a:lstStyle/>
          <a:p>
            <a:r>
              <a:rPr lang="fr-CH" sz="2900" b="1" dirty="0"/>
              <a:t>5. FORMER ET SENSIBILISER LES ÉQUIPES</a:t>
            </a:r>
          </a:p>
          <a:p>
            <a:r>
              <a:rPr lang="fr-CH" sz="2900" dirty="0"/>
              <a:t>Prévenir les conflits passe aussi par :</a:t>
            </a:r>
            <a:endParaRPr lang="de-CH" sz="2900" dirty="0"/>
          </a:p>
          <a:p>
            <a:pPr lvl="0">
              <a:buFont typeface="Arial" panose="020B0604020202020204" pitchFamily="34" charset="0"/>
              <a:buChar char="•"/>
            </a:pPr>
            <a:r>
              <a:rPr lang="fr-CH" sz="2900" dirty="0"/>
              <a:t> Des formations à la communication non violente (CNV)</a:t>
            </a:r>
            <a:endParaRPr lang="de-CH" sz="2900" dirty="0"/>
          </a:p>
          <a:p>
            <a:pPr lvl="0">
              <a:buFont typeface="Arial" panose="020B0604020202020204" pitchFamily="34" charset="0"/>
              <a:buChar char="•"/>
            </a:pPr>
            <a:r>
              <a:rPr lang="fr-CH" sz="2900" dirty="0"/>
              <a:t> Des ateliers de gestion des émotions ou du stress</a:t>
            </a:r>
            <a:endParaRPr lang="de-CH" sz="2900" dirty="0"/>
          </a:p>
          <a:p>
            <a:pPr lvl="0">
              <a:buFont typeface="Arial" panose="020B0604020202020204" pitchFamily="34" charset="0"/>
              <a:buChar char="•"/>
            </a:pPr>
            <a:r>
              <a:rPr lang="fr-CH" sz="2900" dirty="0"/>
              <a:t> Un cadre clair et équitable</a:t>
            </a:r>
            <a:endParaRPr lang="de-CH" sz="2900" dirty="0"/>
          </a:p>
          <a:p>
            <a:endParaRPr lang="fr-CH" sz="2900" dirty="0"/>
          </a:p>
          <a:p>
            <a:r>
              <a:rPr lang="fr-CH" sz="2900" b="1" dirty="0"/>
              <a:t>6. AMÉLIORER LES CONDITIONS DE TRAVAIL </a:t>
            </a:r>
          </a:p>
          <a:p>
            <a:r>
              <a:rPr lang="fr-CH" sz="2900" dirty="0"/>
              <a:t>Certains conflits sont le symptôme de dysfonctionnements plus profonds :</a:t>
            </a:r>
            <a:endParaRPr lang="de-CH" sz="2900" dirty="0"/>
          </a:p>
          <a:p>
            <a:pPr lvl="0">
              <a:buFont typeface="Arial" panose="020B0604020202020204" pitchFamily="34" charset="0"/>
              <a:buChar char="•"/>
            </a:pPr>
            <a:r>
              <a:rPr lang="de-CH" sz="2900" dirty="0"/>
              <a:t> </a:t>
            </a:r>
            <a:r>
              <a:rPr lang="de-CH" sz="2900" dirty="0" err="1"/>
              <a:t>Surcharge</a:t>
            </a:r>
            <a:r>
              <a:rPr lang="de-CH" sz="2900" dirty="0"/>
              <a:t> de </a:t>
            </a:r>
            <a:r>
              <a:rPr lang="de-CH" sz="2900" dirty="0" err="1"/>
              <a:t>travail</a:t>
            </a:r>
            <a:endParaRPr lang="de-CH" sz="2900" dirty="0"/>
          </a:p>
          <a:p>
            <a:pPr lvl="0">
              <a:buFont typeface="Arial" panose="020B0604020202020204" pitchFamily="34" charset="0"/>
              <a:buChar char="•"/>
            </a:pPr>
            <a:r>
              <a:rPr lang="de-CH" sz="2900" dirty="0"/>
              <a:t> Management </a:t>
            </a:r>
            <a:r>
              <a:rPr lang="de-CH" sz="2900" dirty="0" err="1"/>
              <a:t>autoritaire</a:t>
            </a:r>
            <a:endParaRPr lang="de-CH" sz="2900" dirty="0"/>
          </a:p>
          <a:p>
            <a:pPr lvl="0">
              <a:buFont typeface="Arial" panose="020B0604020202020204" pitchFamily="34" charset="0"/>
              <a:buChar char="•"/>
            </a:pPr>
            <a:r>
              <a:rPr lang="de-CH" sz="2900" dirty="0"/>
              <a:t> Manque de </a:t>
            </a:r>
            <a:r>
              <a:rPr lang="de-CH" sz="2900" dirty="0" err="1"/>
              <a:t>reconnaissance</a:t>
            </a:r>
            <a:endParaRPr lang="de-CH" sz="2900" dirty="0"/>
          </a:p>
          <a:p>
            <a:pPr marL="0" indent="0">
              <a:buNone/>
            </a:pPr>
            <a:r>
              <a:rPr lang="fr-CH" sz="2900" dirty="0"/>
              <a:t> </a:t>
            </a:r>
            <a:r>
              <a:rPr lang="fr-CH" sz="2900" b="1" dirty="0"/>
              <a:t>Agir sur ces causes systémiques peut éviter la réapparition des conflits</a:t>
            </a:r>
            <a:endParaRPr lang="de-CH" b="1" dirty="0"/>
          </a:p>
          <a:p>
            <a:endParaRPr lang="de-CH" dirty="0"/>
          </a:p>
        </p:txBody>
      </p:sp>
    </p:spTree>
    <p:extLst>
      <p:ext uri="{BB962C8B-B14F-4D97-AF65-F5344CB8AC3E}">
        <p14:creationId xmlns:p14="http://schemas.microsoft.com/office/powerpoint/2010/main" val="148548956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1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10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 calcmode="lin" valueType="num">
                                      <p:cBhvr additive="base">
                                        <p:cTn id="6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8" dur="10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Bonhomme avec loupe : résultats (11 mille) d'images libres de droits, de  photos de stock et d'illustrations | Shutter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8665" y="0"/>
            <a:ext cx="3123335" cy="2019709"/>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a:xfrm>
            <a:off x="1097279" y="563418"/>
            <a:ext cx="8720976" cy="1108364"/>
          </a:xfrm>
        </p:spPr>
        <p:txBody>
          <a:bodyPr>
            <a:normAutofit/>
          </a:bodyPr>
          <a:lstStyle/>
          <a:p>
            <a:r>
              <a:rPr lang="fr-CH" sz="4400" dirty="0"/>
              <a:t>CONCEPTS CLÉS AUTOUR DU CONFLIT</a:t>
            </a:r>
            <a:endParaRPr lang="de-CH" sz="4400" dirty="0"/>
          </a:p>
        </p:txBody>
      </p:sp>
      <p:sp>
        <p:nvSpPr>
          <p:cNvPr id="3" name="Espace réservé du contenu 2"/>
          <p:cNvSpPr>
            <a:spLocks noGrp="1"/>
          </p:cNvSpPr>
          <p:nvPr>
            <p:ph idx="1"/>
          </p:nvPr>
        </p:nvSpPr>
        <p:spPr>
          <a:xfrm>
            <a:off x="1097280" y="1746596"/>
            <a:ext cx="10058400" cy="5111404"/>
          </a:xfrm>
        </p:spPr>
        <p:txBody>
          <a:bodyPr>
            <a:normAutofit fontScale="77500" lnSpcReduction="20000"/>
          </a:bodyPr>
          <a:lstStyle/>
          <a:p>
            <a:pPr>
              <a:spcBef>
                <a:spcPts val="0"/>
              </a:spcBef>
              <a:spcAft>
                <a:spcPts val="0"/>
              </a:spcAft>
              <a:buFont typeface="Wingdings" panose="05000000000000000000" pitchFamily="2" charset="2"/>
              <a:buChar char="Ø"/>
            </a:pPr>
            <a:endParaRPr lang="fr-CH" b="1" u="sng" dirty="0"/>
          </a:p>
          <a:p>
            <a:pPr>
              <a:spcBef>
                <a:spcPts val="0"/>
              </a:spcBef>
              <a:spcAft>
                <a:spcPts val="0"/>
              </a:spcAft>
              <a:buFont typeface="Wingdings" panose="05000000000000000000" pitchFamily="2" charset="2"/>
              <a:buChar char="Ø"/>
            </a:pPr>
            <a:r>
              <a:rPr lang="fr-CH" sz="2600" b="1" u="sng" dirty="0"/>
              <a:t>CONFLIT INTRAPERSONNEL</a:t>
            </a:r>
          </a:p>
          <a:p>
            <a:pPr>
              <a:spcBef>
                <a:spcPts val="0"/>
              </a:spcBef>
              <a:spcAft>
                <a:spcPts val="0"/>
              </a:spcAft>
              <a:buFont typeface="Wingdings" panose="05000000000000000000" pitchFamily="2" charset="2"/>
              <a:buChar char="Ø"/>
            </a:pPr>
            <a:endParaRPr lang="fr-CH" b="1" u="sng" dirty="0"/>
          </a:p>
          <a:p>
            <a:pPr marL="0" lvl="1" indent="0">
              <a:spcBef>
                <a:spcPts val="0"/>
              </a:spcBef>
              <a:spcAft>
                <a:spcPts val="0"/>
              </a:spcAft>
              <a:buNone/>
            </a:pPr>
            <a:r>
              <a:rPr lang="fr-CH" sz="2200" b="1" dirty="0"/>
              <a:t>Définition</a:t>
            </a:r>
            <a:r>
              <a:rPr lang="fr-CH" sz="2200" dirty="0"/>
              <a:t> : Le conflit intrapersonnel se produit, lorsqu'une personne est confrontée à des dilemmes ou des contradictions internes. Par exemple, un employé pourrait avoir à choisir entre respecter une règle éthique et satisfaire une exigence professionnelle.</a:t>
            </a:r>
          </a:p>
          <a:p>
            <a:pPr marL="0" lvl="1" indent="0">
              <a:spcBef>
                <a:spcPts val="0"/>
              </a:spcBef>
              <a:spcAft>
                <a:spcPts val="0"/>
              </a:spcAft>
              <a:buNone/>
            </a:pPr>
            <a:endParaRPr lang="de-CH" sz="2200" dirty="0"/>
          </a:p>
          <a:p>
            <a:pPr marL="0" lvl="1" indent="0">
              <a:spcBef>
                <a:spcPts val="0"/>
              </a:spcBef>
              <a:spcAft>
                <a:spcPts val="0"/>
              </a:spcAft>
              <a:buNone/>
            </a:pPr>
            <a:r>
              <a:rPr lang="fr-CH" sz="2200" b="1" dirty="0"/>
              <a:t>Impact au travail</a:t>
            </a:r>
            <a:r>
              <a:rPr lang="fr-CH" sz="2200" dirty="0"/>
              <a:t> : Cela peut entraîner du stress, une prise de décision difficile, ou de la confusion.</a:t>
            </a:r>
            <a:endParaRPr lang="fr-CH" sz="2200" b="1" dirty="0"/>
          </a:p>
          <a:p>
            <a:pPr>
              <a:buFont typeface="Wingdings" panose="05000000000000000000" pitchFamily="2" charset="2"/>
              <a:buChar char="Ø"/>
            </a:pPr>
            <a:r>
              <a:rPr lang="fr-CH" sz="2600" b="1" u="sng" dirty="0"/>
              <a:t> CONFLIT INTERPERSONNEL</a:t>
            </a:r>
          </a:p>
          <a:p>
            <a:pPr marL="0" lvl="1" indent="0">
              <a:spcBef>
                <a:spcPts val="0"/>
              </a:spcBef>
              <a:spcAft>
                <a:spcPts val="0"/>
              </a:spcAft>
              <a:buNone/>
            </a:pPr>
            <a:endParaRPr lang="fr-CH" b="1" u="sng" dirty="0"/>
          </a:p>
          <a:p>
            <a:pPr marL="0" lvl="1" indent="0">
              <a:spcBef>
                <a:spcPts val="0"/>
              </a:spcBef>
              <a:spcAft>
                <a:spcPts val="0"/>
              </a:spcAft>
              <a:buNone/>
            </a:pPr>
            <a:r>
              <a:rPr lang="fr-CH" sz="2200" b="1" dirty="0"/>
              <a:t>Définition</a:t>
            </a:r>
            <a:r>
              <a:rPr lang="fr-CH" sz="2200" dirty="0"/>
              <a:t> : Ce type de conflit survient entre deux ou plusieurs individus, généralement en raison des différences de valeurs, de perceptions, ou d’objectifs.</a:t>
            </a:r>
          </a:p>
          <a:p>
            <a:pPr marL="0" lvl="1" indent="0">
              <a:spcBef>
                <a:spcPts val="0"/>
              </a:spcBef>
              <a:spcAft>
                <a:spcPts val="0"/>
              </a:spcAft>
              <a:buNone/>
            </a:pPr>
            <a:endParaRPr lang="de-CH" sz="2200" dirty="0"/>
          </a:p>
          <a:p>
            <a:pPr marL="0" lvl="1" indent="0">
              <a:spcBef>
                <a:spcPts val="0"/>
              </a:spcBef>
              <a:spcAft>
                <a:spcPts val="0"/>
              </a:spcAft>
              <a:buNone/>
            </a:pPr>
            <a:r>
              <a:rPr lang="fr-CH" sz="2200" b="1" dirty="0"/>
              <a:t>Impact au travail</a:t>
            </a:r>
            <a:r>
              <a:rPr lang="fr-CH" sz="2200" dirty="0"/>
              <a:t> : Les conflits interpersonnels sont fréquents et peuvent nuire à la coopération et à la productivité, mais bien gérés, ils peuvent aussi stimuler la créativité.</a:t>
            </a:r>
            <a:endParaRPr lang="de-CH" sz="2200" dirty="0"/>
          </a:p>
          <a:p>
            <a:pPr marL="0" indent="0">
              <a:buNone/>
            </a:pPr>
            <a:endParaRPr lang="fr-FR" dirty="0"/>
          </a:p>
          <a:p>
            <a:pPr>
              <a:spcBef>
                <a:spcPts val="0"/>
              </a:spcBef>
              <a:spcAft>
                <a:spcPts val="0"/>
              </a:spcAft>
              <a:buFont typeface="Wingdings" panose="05000000000000000000" pitchFamily="2" charset="2"/>
              <a:buChar char="Ø"/>
            </a:pPr>
            <a:r>
              <a:rPr lang="fr-CH" b="1" dirty="0"/>
              <a:t> </a:t>
            </a:r>
            <a:r>
              <a:rPr lang="fr-CH" sz="2600" b="1" u="sng" dirty="0"/>
              <a:t>CONFLIT INTERGROUPE</a:t>
            </a:r>
          </a:p>
          <a:p>
            <a:pPr marL="0">
              <a:spcBef>
                <a:spcPts val="0"/>
              </a:spcBef>
              <a:spcAft>
                <a:spcPts val="0"/>
              </a:spcAft>
              <a:buFont typeface="Wingdings" panose="05000000000000000000" pitchFamily="2" charset="2"/>
              <a:buChar char="Ø"/>
            </a:pPr>
            <a:endParaRPr lang="fr-CH" sz="2200" b="1" dirty="0"/>
          </a:p>
          <a:p>
            <a:pPr marL="0" lvl="1" indent="0">
              <a:spcBef>
                <a:spcPts val="0"/>
              </a:spcBef>
              <a:spcAft>
                <a:spcPts val="0"/>
              </a:spcAft>
              <a:buNone/>
            </a:pPr>
            <a:r>
              <a:rPr lang="fr-CH" sz="2200" b="1" dirty="0"/>
              <a:t>Définition</a:t>
            </a:r>
            <a:r>
              <a:rPr lang="fr-CH" sz="2200" dirty="0"/>
              <a:t> : Il s'agit de conflits entre différents groupes ou équipes dans une organisation, souvent dus à des divergences d’intérêts, des rivalités ou des problèmes de coordination.</a:t>
            </a:r>
          </a:p>
          <a:p>
            <a:pPr marL="0" lvl="1" indent="0">
              <a:spcBef>
                <a:spcPts val="0"/>
              </a:spcBef>
              <a:spcAft>
                <a:spcPts val="0"/>
              </a:spcAft>
              <a:buNone/>
            </a:pPr>
            <a:endParaRPr lang="de-CH" sz="2200" dirty="0"/>
          </a:p>
          <a:p>
            <a:pPr marL="0" lvl="1" indent="0">
              <a:spcBef>
                <a:spcPts val="0"/>
              </a:spcBef>
              <a:spcAft>
                <a:spcPts val="0"/>
              </a:spcAft>
              <a:buNone/>
            </a:pPr>
            <a:r>
              <a:rPr lang="fr-CH" sz="2200" b="1" dirty="0"/>
              <a:t>Impact au travail</a:t>
            </a:r>
            <a:r>
              <a:rPr lang="fr-CH" sz="2200" dirty="0"/>
              <a:t> : Cela peut entraîner une mauvaise communication inter-départements, des tensions sur les priorités et l’affectation des ressources.</a:t>
            </a:r>
            <a:endParaRPr lang="de-CH" sz="2200" dirty="0"/>
          </a:p>
          <a:p>
            <a:pPr>
              <a:spcBef>
                <a:spcPts val="0"/>
              </a:spcBef>
              <a:spcAft>
                <a:spcPts val="0"/>
              </a:spcAft>
            </a:pPr>
            <a:br>
              <a:rPr lang="fr-FR" dirty="0"/>
            </a:br>
            <a:endParaRPr lang="fr-FR" dirty="0"/>
          </a:p>
          <a:p>
            <a:pPr>
              <a:spcBef>
                <a:spcPts val="0"/>
              </a:spcBef>
              <a:spcAft>
                <a:spcPts val="0"/>
              </a:spcAft>
            </a:pPr>
            <a:endParaRPr lang="fr-CH" b="1" dirty="0"/>
          </a:p>
          <a:p>
            <a:endParaRPr lang="fr-CH" dirty="0"/>
          </a:p>
          <a:p>
            <a:endParaRPr lang="fr-CH" b="1" dirty="0"/>
          </a:p>
          <a:p>
            <a:endParaRPr lang="fr-CH" b="1" dirty="0"/>
          </a:p>
        </p:txBody>
      </p:sp>
    </p:spTree>
    <p:extLst>
      <p:ext uri="{BB962C8B-B14F-4D97-AF65-F5344CB8AC3E}">
        <p14:creationId xmlns:p14="http://schemas.microsoft.com/office/powerpoint/2010/main" val="215906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anim calcmode="lin" valueType="num">
                                      <p:cBhvr additive="base">
                                        <p:cTn id="49"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anim calcmode="lin" valueType="num">
                                      <p:cBhvr additive="base">
                                        <p:cTn id="55"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6" dur="10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H" sz="4400" dirty="0"/>
              <a:t>CONCEPTS CLÉS AUTOUR DU CONFLIT</a:t>
            </a:r>
            <a:endParaRPr lang="de-CH" sz="4400" dirty="0"/>
          </a:p>
        </p:txBody>
      </p:sp>
      <p:sp>
        <p:nvSpPr>
          <p:cNvPr id="3" name="Espace réservé du contenu 2"/>
          <p:cNvSpPr>
            <a:spLocks noGrp="1"/>
          </p:cNvSpPr>
          <p:nvPr>
            <p:ph idx="1"/>
          </p:nvPr>
        </p:nvSpPr>
        <p:spPr>
          <a:xfrm>
            <a:off x="1097280" y="1845734"/>
            <a:ext cx="10058400" cy="4398048"/>
          </a:xfrm>
        </p:spPr>
        <p:txBody>
          <a:bodyPr>
            <a:normAutofit fontScale="92500" lnSpcReduction="10000"/>
          </a:bodyPr>
          <a:lstStyle/>
          <a:p>
            <a:pPr marL="0" indent="0">
              <a:spcBef>
                <a:spcPts val="0"/>
              </a:spcBef>
              <a:spcAft>
                <a:spcPts val="0"/>
              </a:spcAft>
              <a:buNone/>
            </a:pPr>
            <a:endParaRPr lang="fr-CH" b="1" dirty="0"/>
          </a:p>
          <a:p>
            <a:pPr marL="0">
              <a:spcBef>
                <a:spcPts val="0"/>
              </a:spcBef>
              <a:spcAft>
                <a:spcPts val="0"/>
              </a:spcAft>
              <a:buFont typeface="Wingdings" panose="05000000000000000000" pitchFamily="2" charset="2"/>
              <a:buChar char="Ø"/>
            </a:pPr>
            <a:r>
              <a:rPr lang="fr-CH" b="1" u="sng" dirty="0"/>
              <a:t> CONFLIT STRUCTUREL </a:t>
            </a:r>
          </a:p>
          <a:p>
            <a:pPr marL="0">
              <a:spcBef>
                <a:spcPts val="0"/>
              </a:spcBef>
              <a:spcAft>
                <a:spcPts val="0"/>
              </a:spcAft>
              <a:buFont typeface="Wingdings" panose="05000000000000000000" pitchFamily="2" charset="2"/>
              <a:buChar char="Ø"/>
            </a:pPr>
            <a:endParaRPr lang="fr-CH" b="1" u="sng" dirty="0"/>
          </a:p>
          <a:p>
            <a:pPr marL="0" lvl="1" indent="0">
              <a:spcBef>
                <a:spcPts val="0"/>
              </a:spcBef>
              <a:spcAft>
                <a:spcPts val="0"/>
              </a:spcAft>
              <a:buNone/>
            </a:pPr>
            <a:r>
              <a:rPr lang="fr-CH" sz="1900" b="1" dirty="0"/>
              <a:t>Définition</a:t>
            </a:r>
            <a:r>
              <a:rPr lang="fr-CH" sz="1900" dirty="0"/>
              <a:t> : Ce type de conflit est lié à la structure organisationnelle elle-même, telle que des rôles mal définis, des lignes de hiérarchie floues, ou une répartition injuste des ressources.</a:t>
            </a:r>
          </a:p>
          <a:p>
            <a:pPr marL="0" lvl="1" indent="0">
              <a:spcBef>
                <a:spcPts val="0"/>
              </a:spcBef>
              <a:spcAft>
                <a:spcPts val="0"/>
              </a:spcAft>
              <a:buNone/>
            </a:pPr>
            <a:endParaRPr lang="fr-CH" sz="1900" dirty="0"/>
          </a:p>
          <a:p>
            <a:pPr marL="0" lvl="1" indent="0">
              <a:spcBef>
                <a:spcPts val="0"/>
              </a:spcBef>
              <a:spcAft>
                <a:spcPts val="0"/>
              </a:spcAft>
              <a:buNone/>
            </a:pPr>
            <a:r>
              <a:rPr lang="fr-CH" sz="1900" b="1" dirty="0"/>
              <a:t>Impact au travail</a:t>
            </a:r>
            <a:r>
              <a:rPr lang="fr-CH" sz="1900" dirty="0"/>
              <a:t> : Les conflits structurels peuvent entraver l'efficacité organisationnelle et créer des frustrations parmi les employés.</a:t>
            </a:r>
            <a:endParaRPr lang="de-CH" sz="1900" dirty="0"/>
          </a:p>
          <a:p>
            <a:r>
              <a:rPr lang="fr-CH" sz="2200" dirty="0"/>
              <a:t> </a:t>
            </a:r>
            <a:endParaRPr lang="fr-CH" sz="2200" b="1" dirty="0"/>
          </a:p>
          <a:p>
            <a:pPr>
              <a:spcBef>
                <a:spcPts val="0"/>
              </a:spcBef>
              <a:spcAft>
                <a:spcPts val="0"/>
              </a:spcAft>
              <a:buFont typeface="Wingdings" panose="05000000000000000000" pitchFamily="2" charset="2"/>
              <a:buChar char="Ø"/>
            </a:pPr>
            <a:r>
              <a:rPr lang="fr-CH" b="1" dirty="0"/>
              <a:t> </a:t>
            </a:r>
            <a:r>
              <a:rPr lang="fr-CH" b="1" u="sng" dirty="0"/>
              <a:t>CONFLIT FONCIONNEL VS DYSFONCTIONNEL</a:t>
            </a:r>
          </a:p>
          <a:p>
            <a:pPr marL="0" indent="0">
              <a:spcBef>
                <a:spcPts val="0"/>
              </a:spcBef>
              <a:spcAft>
                <a:spcPts val="0"/>
              </a:spcAft>
              <a:buNone/>
            </a:pPr>
            <a:endParaRPr lang="fr-CH" b="1" u="sng" dirty="0"/>
          </a:p>
          <a:p>
            <a:pPr marL="201168" lvl="1" indent="0">
              <a:buNone/>
            </a:pPr>
            <a:r>
              <a:rPr lang="fr-CH" sz="1900" b="1" dirty="0"/>
              <a:t>Conflit fonctionnel</a:t>
            </a:r>
            <a:r>
              <a:rPr lang="fr-CH" sz="1900" dirty="0"/>
              <a:t> : Lorsqu'un conflit améliore la performance, la créativité ou la prise de décision au sein d'une équipe ou d'une organisation.</a:t>
            </a:r>
            <a:endParaRPr lang="de-CH" sz="1900" dirty="0"/>
          </a:p>
          <a:p>
            <a:r>
              <a:rPr lang="fr-CH" dirty="0"/>
              <a:t> </a:t>
            </a:r>
            <a:r>
              <a:rPr lang="fr-CH" sz="1900" b="1" dirty="0"/>
              <a:t>Conflit dysfonctionnel</a:t>
            </a:r>
            <a:r>
              <a:rPr lang="fr-CH" sz="1900" dirty="0"/>
              <a:t> : Lorsqu'un conflit entraîne de la tension, une baisse de motivation, une communication inefficace, ou une division au sein de l'équipe.</a:t>
            </a:r>
            <a:endParaRPr lang="de-CH" dirty="0"/>
          </a:p>
          <a:p>
            <a:r>
              <a:rPr lang="fr-CH" b="1" dirty="0"/>
              <a:t> </a:t>
            </a:r>
            <a:endParaRPr lang="de-CH" dirty="0"/>
          </a:p>
          <a:p>
            <a:endParaRPr lang="de-CH" dirty="0"/>
          </a:p>
        </p:txBody>
      </p:sp>
    </p:spTree>
    <p:extLst>
      <p:ext uri="{BB962C8B-B14F-4D97-AF65-F5344CB8AC3E}">
        <p14:creationId xmlns:p14="http://schemas.microsoft.com/office/powerpoint/2010/main" val="389923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H" sz="4400" dirty="0"/>
              <a:t>APPROCHES DE GESTION DES CONFLITS</a:t>
            </a:r>
            <a:endParaRPr lang="de-CH" sz="4400" dirty="0"/>
          </a:p>
        </p:txBody>
      </p:sp>
      <p:sp>
        <p:nvSpPr>
          <p:cNvPr id="3" name="Espace réservé du contenu 2"/>
          <p:cNvSpPr>
            <a:spLocks noGrp="1"/>
          </p:cNvSpPr>
          <p:nvPr>
            <p:ph idx="1"/>
          </p:nvPr>
        </p:nvSpPr>
        <p:spPr>
          <a:xfrm>
            <a:off x="1097280" y="1845733"/>
            <a:ext cx="10058400" cy="4841394"/>
          </a:xfrm>
        </p:spPr>
        <p:txBody>
          <a:bodyPr>
            <a:normAutofit fontScale="92500" lnSpcReduction="20000"/>
          </a:bodyPr>
          <a:lstStyle/>
          <a:p>
            <a:pPr>
              <a:spcBef>
                <a:spcPts val="0"/>
              </a:spcBef>
              <a:spcAft>
                <a:spcPts val="0"/>
              </a:spcAft>
              <a:buFont typeface="Wingdings" panose="05000000000000000000" pitchFamily="2" charset="2"/>
              <a:buChar char="Ø"/>
            </a:pPr>
            <a:r>
              <a:rPr lang="fr-CH" b="1" dirty="0"/>
              <a:t> </a:t>
            </a:r>
            <a:r>
              <a:rPr lang="fr-CH" b="1" u="sng" dirty="0"/>
              <a:t>LA GESTION PAR LA COLLABORATION (WIN-WIN) </a:t>
            </a:r>
          </a:p>
          <a:p>
            <a:pPr>
              <a:spcBef>
                <a:spcPts val="0"/>
              </a:spcBef>
              <a:spcAft>
                <a:spcPts val="0"/>
              </a:spcAft>
              <a:buFont typeface="Wingdings" panose="05000000000000000000" pitchFamily="2" charset="2"/>
              <a:buChar char="Ø"/>
            </a:pPr>
            <a:endParaRPr lang="fr-CH" sz="2100" b="1" dirty="0"/>
          </a:p>
          <a:p>
            <a:pPr marL="201168" lvl="1" indent="0">
              <a:spcBef>
                <a:spcPts val="0"/>
              </a:spcBef>
              <a:spcAft>
                <a:spcPts val="0"/>
              </a:spcAft>
              <a:buNone/>
            </a:pPr>
            <a:r>
              <a:rPr lang="fr-CH" sz="1900" b="1" dirty="0"/>
              <a:t>Principe</a:t>
            </a:r>
            <a:r>
              <a:rPr lang="fr-CH" sz="1900" dirty="0"/>
              <a:t> : Chercher des solutions qui profitent aux deux parties. Elle nécessite une communication ouverte et la volonté de trouver des compromis.</a:t>
            </a:r>
          </a:p>
          <a:p>
            <a:pPr marL="201168" lvl="1" indent="0">
              <a:spcBef>
                <a:spcPts val="0"/>
              </a:spcBef>
              <a:spcAft>
                <a:spcPts val="0"/>
              </a:spcAft>
              <a:buNone/>
            </a:pPr>
            <a:endParaRPr lang="fr-CH" dirty="0"/>
          </a:p>
          <a:p>
            <a:pPr>
              <a:spcBef>
                <a:spcPts val="0"/>
              </a:spcBef>
              <a:spcAft>
                <a:spcPts val="0"/>
              </a:spcAft>
              <a:buFont typeface="Wingdings" panose="05000000000000000000" pitchFamily="2" charset="2"/>
              <a:buChar char="Ø"/>
            </a:pPr>
            <a:r>
              <a:rPr lang="fr-CH" dirty="0"/>
              <a:t> </a:t>
            </a:r>
            <a:r>
              <a:rPr lang="fr-CH" b="1" u="sng" dirty="0"/>
              <a:t>LA GESTION PAR LA COMPÉTITION (WIN-LOSE)</a:t>
            </a:r>
          </a:p>
          <a:p>
            <a:pPr>
              <a:spcBef>
                <a:spcPts val="0"/>
              </a:spcBef>
              <a:spcAft>
                <a:spcPts val="0"/>
              </a:spcAft>
              <a:buFont typeface="Wingdings" panose="05000000000000000000" pitchFamily="2" charset="2"/>
              <a:buChar char="Ø"/>
            </a:pPr>
            <a:endParaRPr lang="de-CH" dirty="0"/>
          </a:p>
          <a:p>
            <a:pPr marL="201168" lvl="1" indent="0">
              <a:spcBef>
                <a:spcPts val="0"/>
              </a:spcBef>
              <a:spcAft>
                <a:spcPts val="0"/>
              </a:spcAft>
              <a:buNone/>
            </a:pPr>
            <a:r>
              <a:rPr lang="fr-CH" sz="1900" b="1" dirty="0"/>
              <a:t>Principe</a:t>
            </a:r>
            <a:r>
              <a:rPr lang="fr-CH" sz="1900" dirty="0"/>
              <a:t> : Une partie cherche à imposer ses intérêts, au détriment de l’autre. Cette approche est souvent utilisée dans des situations où la décision doit être prise rapidement, mais peut générer des tensions sur le long terme.</a:t>
            </a:r>
            <a:endParaRPr lang="de-CH" sz="1900" dirty="0"/>
          </a:p>
          <a:p>
            <a:pPr marL="0" indent="0">
              <a:buNone/>
            </a:pPr>
            <a:endParaRPr lang="fr-CH" dirty="0"/>
          </a:p>
          <a:p>
            <a:pPr>
              <a:spcBef>
                <a:spcPts val="0"/>
              </a:spcBef>
              <a:spcAft>
                <a:spcPts val="0"/>
              </a:spcAft>
              <a:buFont typeface="Wingdings" panose="05000000000000000000" pitchFamily="2" charset="2"/>
              <a:buChar char="Ø"/>
            </a:pPr>
            <a:r>
              <a:rPr lang="fr-CH" dirty="0"/>
              <a:t> </a:t>
            </a:r>
            <a:r>
              <a:rPr lang="fr-CH" b="1" u="sng" dirty="0"/>
              <a:t>LA GESTION PAR L’ÉVITEMENT (LOSE-LOSE) </a:t>
            </a:r>
          </a:p>
          <a:p>
            <a:pPr>
              <a:spcBef>
                <a:spcPts val="0"/>
              </a:spcBef>
              <a:spcAft>
                <a:spcPts val="0"/>
              </a:spcAft>
              <a:buFont typeface="Wingdings" panose="05000000000000000000" pitchFamily="2" charset="2"/>
              <a:buChar char="Ø"/>
            </a:pPr>
            <a:endParaRPr lang="fr-CH" b="1" dirty="0"/>
          </a:p>
          <a:p>
            <a:pPr marL="201168" lvl="1" indent="0">
              <a:spcBef>
                <a:spcPts val="0"/>
              </a:spcBef>
              <a:spcAft>
                <a:spcPts val="0"/>
              </a:spcAft>
              <a:buNone/>
            </a:pPr>
            <a:r>
              <a:rPr lang="fr-CH" sz="1900" b="1" dirty="0"/>
              <a:t>Principe</a:t>
            </a:r>
            <a:r>
              <a:rPr lang="fr-CH" sz="1900" dirty="0"/>
              <a:t> : Les parties choisissent d'ignorer ou de minimiser le conflit, ce qui peut entraîner une accumulation de frustrations non résolues.</a:t>
            </a:r>
          </a:p>
          <a:p>
            <a:pPr marL="201168" lvl="1" indent="0">
              <a:buNone/>
            </a:pPr>
            <a:endParaRPr lang="fr-CH" dirty="0"/>
          </a:p>
          <a:p>
            <a:pPr>
              <a:spcBef>
                <a:spcPts val="0"/>
              </a:spcBef>
              <a:spcAft>
                <a:spcPts val="0"/>
              </a:spcAft>
              <a:buFont typeface="Wingdings" panose="05000000000000000000" pitchFamily="2" charset="2"/>
              <a:buChar char="Ø"/>
            </a:pPr>
            <a:r>
              <a:rPr lang="fr-CH" dirty="0"/>
              <a:t> </a:t>
            </a:r>
            <a:r>
              <a:rPr lang="fr-CH" b="1" u="sng" dirty="0"/>
              <a:t>LA GESTION PAR L’ACCOMMODATION (LOSE-WIN)</a:t>
            </a:r>
          </a:p>
          <a:p>
            <a:pPr>
              <a:spcBef>
                <a:spcPts val="0"/>
              </a:spcBef>
              <a:spcAft>
                <a:spcPts val="0"/>
              </a:spcAft>
              <a:buFont typeface="Wingdings" panose="05000000000000000000" pitchFamily="2" charset="2"/>
              <a:buChar char="Ø"/>
            </a:pPr>
            <a:endParaRPr lang="fr-CH" b="1" dirty="0"/>
          </a:p>
          <a:p>
            <a:pPr marL="201168" lvl="1" indent="0">
              <a:spcBef>
                <a:spcPts val="0"/>
              </a:spcBef>
              <a:spcAft>
                <a:spcPts val="0"/>
              </a:spcAft>
              <a:buNone/>
            </a:pPr>
            <a:r>
              <a:rPr lang="fr-CH" sz="1900" b="1" dirty="0"/>
              <a:t>Principe</a:t>
            </a:r>
            <a:r>
              <a:rPr lang="fr-CH" sz="1900" dirty="0"/>
              <a:t> : Une partie cède pour apaiser le conflit, souvent au détriment de ses propres intérêts. Cela peut être utile dans des situations où l’enjeu est faible ou lorsque l’on cherche à préserver la relation.</a:t>
            </a:r>
            <a:endParaRPr lang="de-CH" sz="1900" dirty="0"/>
          </a:p>
          <a:p>
            <a:r>
              <a:rPr lang="fr-CH" dirty="0"/>
              <a:t> </a:t>
            </a:r>
            <a:endParaRPr lang="de-CH" dirty="0"/>
          </a:p>
          <a:p>
            <a:pPr>
              <a:buFont typeface="Wingdings" panose="05000000000000000000" pitchFamily="2" charset="2"/>
              <a:buChar char="Ø"/>
            </a:pPr>
            <a:endParaRPr lang="fr-CH" dirty="0"/>
          </a:p>
          <a:p>
            <a:pPr>
              <a:buFont typeface="Wingdings" panose="05000000000000000000" pitchFamily="2" charset="2"/>
              <a:buChar char="Ø"/>
            </a:pPr>
            <a:endParaRPr lang="de-CH" dirty="0"/>
          </a:p>
        </p:txBody>
      </p:sp>
    </p:spTree>
    <p:extLst>
      <p:ext uri="{BB962C8B-B14F-4D97-AF65-F5344CB8AC3E}">
        <p14:creationId xmlns:p14="http://schemas.microsoft.com/office/powerpoint/2010/main" val="3693151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anim calcmode="lin" valueType="num">
                                      <p:cBhvr additive="base">
                                        <p:cTn id="49"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Vector cartoon stick figure dessin illustration conceptuelle de l'homme  assis sur la pile de livres et la lecture d'un livre Image Vectorielle  Stock - Alam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39362" y="286603"/>
            <a:ext cx="1632636" cy="1819563"/>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a:xfrm>
            <a:off x="646545" y="286603"/>
            <a:ext cx="9809019" cy="1450757"/>
          </a:xfrm>
        </p:spPr>
        <p:txBody>
          <a:bodyPr>
            <a:normAutofit/>
          </a:bodyPr>
          <a:lstStyle/>
          <a:p>
            <a:r>
              <a:rPr lang="fr-CH" sz="4400" dirty="0"/>
              <a:t>RÉFÉRENCES THÉORIQUES SUR LE CONFLIT</a:t>
            </a:r>
            <a:endParaRPr lang="de-CH" sz="4400" dirty="0"/>
          </a:p>
        </p:txBody>
      </p:sp>
      <p:sp>
        <p:nvSpPr>
          <p:cNvPr id="3" name="Espace réservé du contenu 2"/>
          <p:cNvSpPr>
            <a:spLocks noGrp="1"/>
          </p:cNvSpPr>
          <p:nvPr>
            <p:ph idx="1"/>
          </p:nvPr>
        </p:nvSpPr>
        <p:spPr>
          <a:xfrm>
            <a:off x="1097280" y="1845734"/>
            <a:ext cx="10058400" cy="4555066"/>
          </a:xfrm>
        </p:spPr>
        <p:txBody>
          <a:bodyPr>
            <a:normAutofit/>
          </a:bodyPr>
          <a:lstStyle/>
          <a:p>
            <a:pPr lvl="0"/>
            <a:r>
              <a:rPr lang="en-US" b="1" u="sng" dirty="0"/>
              <a:t>Thomas-</a:t>
            </a:r>
            <a:r>
              <a:rPr lang="en-US" b="1" u="sng" dirty="0" err="1"/>
              <a:t>Kilmann</a:t>
            </a:r>
            <a:r>
              <a:rPr lang="en-US" b="1" u="sng" dirty="0"/>
              <a:t> Conflict Mode Instrument (TKI)</a:t>
            </a:r>
            <a:r>
              <a:rPr lang="en-US" u="sng" dirty="0"/>
              <a:t> (1974)</a:t>
            </a:r>
            <a:endParaRPr lang="de-CH" dirty="0"/>
          </a:p>
          <a:p>
            <a:pPr lvl="1"/>
            <a:r>
              <a:rPr lang="fr-CH" b="1" dirty="0"/>
              <a:t>Concepts clés</a:t>
            </a:r>
            <a:r>
              <a:rPr lang="fr-CH" dirty="0"/>
              <a:t> : Le modèle de Thomas et </a:t>
            </a:r>
            <a:r>
              <a:rPr lang="fr-CH" dirty="0" err="1"/>
              <a:t>Kilmann</a:t>
            </a:r>
            <a:r>
              <a:rPr lang="fr-CH" dirty="0"/>
              <a:t> identifie cinq stratégies principales de gestion du conflit : </a:t>
            </a:r>
            <a:r>
              <a:rPr lang="fr-CH" b="1" dirty="0"/>
              <a:t>compétition</a:t>
            </a:r>
            <a:r>
              <a:rPr lang="fr-CH" dirty="0"/>
              <a:t>, </a:t>
            </a:r>
            <a:r>
              <a:rPr lang="fr-CH" b="1" dirty="0"/>
              <a:t>accommodation</a:t>
            </a:r>
            <a:r>
              <a:rPr lang="fr-CH" dirty="0"/>
              <a:t>, </a:t>
            </a:r>
            <a:r>
              <a:rPr lang="fr-CH" b="1" dirty="0"/>
              <a:t>compromis</a:t>
            </a:r>
            <a:r>
              <a:rPr lang="fr-CH" dirty="0"/>
              <a:t>, </a:t>
            </a:r>
            <a:r>
              <a:rPr lang="fr-CH" b="1" dirty="0"/>
              <a:t>éviction</a:t>
            </a:r>
            <a:r>
              <a:rPr lang="fr-CH" dirty="0"/>
              <a:t>, et </a:t>
            </a:r>
            <a:r>
              <a:rPr lang="fr-CH" b="1" dirty="0"/>
              <a:t>collaboration</a:t>
            </a:r>
            <a:r>
              <a:rPr lang="fr-CH" dirty="0"/>
              <a:t>. Chaque mode repose sur deux dimensions : l'assertivité (faire valoir ses intérêts) et la coopération (chercher un terrain d’entente avec l’autre).</a:t>
            </a:r>
            <a:endParaRPr lang="de-CH" dirty="0"/>
          </a:p>
          <a:p>
            <a:pPr lvl="1"/>
            <a:r>
              <a:rPr lang="en-US" b="1" dirty="0" err="1"/>
              <a:t>Référence</a:t>
            </a:r>
            <a:r>
              <a:rPr lang="en-US" dirty="0"/>
              <a:t> : </a:t>
            </a:r>
            <a:r>
              <a:rPr lang="en-US" i="1" dirty="0"/>
              <a:t>Thomas, K. W., &amp; </a:t>
            </a:r>
            <a:r>
              <a:rPr lang="en-US" i="1" dirty="0" err="1"/>
              <a:t>Kilmann</a:t>
            </a:r>
            <a:r>
              <a:rPr lang="en-US" i="1" dirty="0"/>
              <a:t>, R. H. (1974). Thomas-</a:t>
            </a:r>
            <a:r>
              <a:rPr lang="en-US" i="1" dirty="0" err="1"/>
              <a:t>Kilmann</a:t>
            </a:r>
            <a:r>
              <a:rPr lang="en-US" i="1" dirty="0"/>
              <a:t> Conflict Mode Instrument</a:t>
            </a:r>
            <a:r>
              <a:rPr lang="en-US" dirty="0"/>
              <a:t>.</a:t>
            </a:r>
            <a:endParaRPr lang="de-CH" dirty="0"/>
          </a:p>
          <a:p>
            <a:pPr lvl="0"/>
            <a:endParaRPr lang="fr-CH" b="1" u="sng" dirty="0"/>
          </a:p>
          <a:p>
            <a:pPr lvl="0"/>
            <a:r>
              <a:rPr lang="fr-CH" b="1" u="sng" dirty="0"/>
              <a:t>Le modèle de la gestion des conflits de Deutsch</a:t>
            </a:r>
            <a:r>
              <a:rPr lang="fr-CH" u="sng" dirty="0"/>
              <a:t> (1973)</a:t>
            </a:r>
            <a:endParaRPr lang="de-CH" dirty="0"/>
          </a:p>
          <a:p>
            <a:pPr lvl="1"/>
            <a:r>
              <a:rPr lang="fr-CH" b="1" dirty="0"/>
              <a:t>Concepts clés</a:t>
            </a:r>
            <a:r>
              <a:rPr lang="fr-CH" dirty="0"/>
              <a:t> : Morton Deutsch distingue deux types de conflits : </a:t>
            </a:r>
            <a:r>
              <a:rPr lang="fr-CH" b="1" dirty="0"/>
              <a:t>distributifs</a:t>
            </a:r>
            <a:r>
              <a:rPr lang="fr-CH" dirty="0"/>
              <a:t> (les ressources sont limitées et chacun cherche à obtenir la plus grande part) et </a:t>
            </a:r>
            <a:r>
              <a:rPr lang="fr-CH" b="1" dirty="0"/>
              <a:t>intégratifs</a:t>
            </a:r>
            <a:r>
              <a:rPr lang="fr-CH" dirty="0"/>
              <a:t> (les parties peuvent coopérer pour trouver une solution bénéfique pour les deux). Il souligne aussi l'importance de la coopération et de la négociation pour transformer un conflit en opportunité de résolution.</a:t>
            </a:r>
            <a:endParaRPr lang="de-CH" dirty="0"/>
          </a:p>
          <a:p>
            <a:pPr lvl="1"/>
            <a:r>
              <a:rPr lang="en-US" b="1" dirty="0" err="1"/>
              <a:t>Référence</a:t>
            </a:r>
            <a:r>
              <a:rPr lang="en-US" dirty="0"/>
              <a:t> : </a:t>
            </a:r>
            <a:r>
              <a:rPr lang="en-US" i="1" dirty="0"/>
              <a:t>Deutsch, M. (1973). The Resolution of Conflict: Constructive and Destructive Processes</a:t>
            </a:r>
            <a:r>
              <a:rPr lang="en-US" dirty="0"/>
              <a:t>.</a:t>
            </a:r>
            <a:endParaRPr lang="de-CH" dirty="0"/>
          </a:p>
          <a:p>
            <a:pPr lvl="0"/>
            <a:endParaRPr lang="de-CH" dirty="0"/>
          </a:p>
        </p:txBody>
      </p:sp>
    </p:spTree>
    <p:extLst>
      <p:ext uri="{BB962C8B-B14F-4D97-AF65-F5344CB8AC3E}">
        <p14:creationId xmlns:p14="http://schemas.microsoft.com/office/powerpoint/2010/main" val="147014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H" sz="4400" dirty="0"/>
              <a:t>RÉFÉRENCES THÉORIQUES SUR LE CONFLIT</a:t>
            </a:r>
            <a:endParaRPr lang="de-CH" sz="4400" dirty="0"/>
          </a:p>
        </p:txBody>
      </p:sp>
      <p:sp>
        <p:nvSpPr>
          <p:cNvPr id="3" name="Espace réservé du contenu 2"/>
          <p:cNvSpPr>
            <a:spLocks noGrp="1"/>
          </p:cNvSpPr>
          <p:nvPr>
            <p:ph idx="1"/>
          </p:nvPr>
        </p:nvSpPr>
        <p:spPr/>
        <p:txBody>
          <a:bodyPr/>
          <a:lstStyle/>
          <a:p>
            <a:pPr lvl="0"/>
            <a:r>
              <a:rPr lang="fr-CH" b="1" u="sng" dirty="0"/>
              <a:t>La théorie des conflits d’intérêts de </a:t>
            </a:r>
            <a:r>
              <a:rPr lang="fr-CH" b="1" u="sng" dirty="0" err="1"/>
              <a:t>Pondy</a:t>
            </a:r>
            <a:r>
              <a:rPr lang="fr-CH" u="sng" dirty="0"/>
              <a:t> (1967)</a:t>
            </a:r>
            <a:endParaRPr lang="de-CH" dirty="0"/>
          </a:p>
          <a:p>
            <a:pPr lvl="1"/>
            <a:r>
              <a:rPr lang="fr-CH" b="1" dirty="0"/>
              <a:t>Concepts clés</a:t>
            </a:r>
            <a:r>
              <a:rPr lang="fr-CH" dirty="0"/>
              <a:t> : </a:t>
            </a:r>
            <a:r>
              <a:rPr lang="fr-CH" dirty="0" err="1"/>
              <a:t>Pondy</a:t>
            </a:r>
            <a:r>
              <a:rPr lang="fr-CH" dirty="0"/>
              <a:t> distingue plusieurs </a:t>
            </a:r>
            <a:r>
              <a:rPr lang="fr-CH" b="1" dirty="0"/>
              <a:t>phases</a:t>
            </a:r>
            <a:r>
              <a:rPr lang="fr-CH" dirty="0"/>
              <a:t> dans un conflit : la </a:t>
            </a:r>
            <a:r>
              <a:rPr lang="fr-CH" b="1" dirty="0"/>
              <a:t>manifestation</a:t>
            </a:r>
            <a:r>
              <a:rPr lang="fr-CH" dirty="0"/>
              <a:t>, l’</a:t>
            </a:r>
            <a:r>
              <a:rPr lang="fr-CH" b="1" dirty="0"/>
              <a:t>escalade</a:t>
            </a:r>
            <a:r>
              <a:rPr lang="fr-CH" dirty="0"/>
              <a:t>, la </a:t>
            </a:r>
            <a:r>
              <a:rPr lang="fr-CH" b="1" dirty="0"/>
              <a:t>négociation</a:t>
            </a:r>
            <a:r>
              <a:rPr lang="fr-CH" dirty="0"/>
              <a:t>, et la </a:t>
            </a:r>
            <a:r>
              <a:rPr lang="fr-CH" b="1" dirty="0"/>
              <a:t>réconciliation</a:t>
            </a:r>
            <a:r>
              <a:rPr lang="fr-CH" dirty="0"/>
              <a:t>. Il met aussi l’accent sur la dynamique complexe des conflits au sein des organisations, expliquant comment les conflits peuvent être exacerbés par des facteurs organisationnels et psychologiques.</a:t>
            </a:r>
            <a:endParaRPr lang="de-CH" dirty="0"/>
          </a:p>
          <a:p>
            <a:pPr lvl="1"/>
            <a:r>
              <a:rPr lang="en-US" b="1" dirty="0" err="1"/>
              <a:t>Référence</a:t>
            </a:r>
            <a:r>
              <a:rPr lang="en-US" dirty="0"/>
              <a:t> : </a:t>
            </a:r>
            <a:r>
              <a:rPr lang="en-US" i="1" dirty="0" err="1"/>
              <a:t>Pondy</a:t>
            </a:r>
            <a:r>
              <a:rPr lang="en-US" i="1" dirty="0"/>
              <a:t>, L. R. (1967). Organizational Conflict: Concepts and Models</a:t>
            </a:r>
            <a:r>
              <a:rPr lang="en-US" dirty="0"/>
              <a:t>.</a:t>
            </a:r>
            <a:endParaRPr lang="de-CH" dirty="0"/>
          </a:p>
          <a:p>
            <a:pPr lvl="0"/>
            <a:r>
              <a:rPr lang="fr-CH" b="1" u="sng" dirty="0"/>
              <a:t>Le modèle de l’interdépendance de Blake et Mouton</a:t>
            </a:r>
            <a:r>
              <a:rPr lang="fr-CH" u="sng" dirty="0"/>
              <a:t> (1964)</a:t>
            </a:r>
            <a:endParaRPr lang="de-CH" dirty="0"/>
          </a:p>
          <a:p>
            <a:pPr lvl="1"/>
            <a:r>
              <a:rPr lang="fr-CH" b="1" dirty="0"/>
              <a:t>Concepts clés</a:t>
            </a:r>
            <a:r>
              <a:rPr lang="fr-CH" dirty="0"/>
              <a:t> : Ce modèle présente deux axes : </a:t>
            </a:r>
            <a:r>
              <a:rPr lang="fr-CH" b="1" dirty="0"/>
              <a:t>l'attention aux personnes</a:t>
            </a:r>
            <a:r>
              <a:rPr lang="fr-CH" dirty="0"/>
              <a:t> et </a:t>
            </a:r>
            <a:r>
              <a:rPr lang="fr-CH" b="1" dirty="0"/>
              <a:t>l'attention aux tâches</a:t>
            </a:r>
            <a:r>
              <a:rPr lang="fr-CH" dirty="0"/>
              <a:t>. Selon l’axe choisi par les acteurs dans une situation de conflit, différentes solutions peuvent émerger, allant de la </a:t>
            </a:r>
            <a:r>
              <a:rPr lang="fr-CH" b="1" dirty="0"/>
              <a:t>compétition</a:t>
            </a:r>
            <a:r>
              <a:rPr lang="fr-CH" dirty="0"/>
              <a:t> à la </a:t>
            </a:r>
            <a:r>
              <a:rPr lang="fr-CH" b="1" dirty="0"/>
              <a:t>coopération</a:t>
            </a:r>
            <a:r>
              <a:rPr lang="fr-CH" dirty="0"/>
              <a:t>. La gestion des conflits dépend donc de l’équilibre entre ces deux dimensions.</a:t>
            </a:r>
            <a:endParaRPr lang="de-CH" dirty="0"/>
          </a:p>
          <a:p>
            <a:r>
              <a:rPr lang="fr-CH" b="1" dirty="0"/>
              <a:t>Référence</a:t>
            </a:r>
            <a:r>
              <a:rPr lang="fr-CH" dirty="0"/>
              <a:t> : </a:t>
            </a:r>
            <a:r>
              <a:rPr lang="fr-CH" i="1" dirty="0"/>
              <a:t>Blake, R. R., &amp; Mouton, J. S. (1964). </a:t>
            </a:r>
            <a:r>
              <a:rPr lang="de-CH" i="1" dirty="0"/>
              <a:t>The </a:t>
            </a:r>
            <a:r>
              <a:rPr lang="de-CH" i="1" dirty="0" err="1"/>
              <a:t>Managerial</a:t>
            </a:r>
            <a:r>
              <a:rPr lang="de-CH" i="1" dirty="0"/>
              <a:t> </a:t>
            </a:r>
            <a:r>
              <a:rPr lang="de-CH" i="1" dirty="0" err="1"/>
              <a:t>Grid</a:t>
            </a:r>
            <a:endParaRPr lang="de-CH" dirty="0"/>
          </a:p>
        </p:txBody>
      </p:sp>
    </p:spTree>
    <p:extLst>
      <p:ext uri="{BB962C8B-B14F-4D97-AF65-F5344CB8AC3E}">
        <p14:creationId xmlns:p14="http://schemas.microsoft.com/office/powerpoint/2010/main" val="129708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2" name="Picture 8" descr="Poignée De Main De Bonhomme Allumette | Vecteur libre de droits | Free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0144" y="3749964"/>
            <a:ext cx="2558473" cy="2580799"/>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p:txBody>
          <a:bodyPr/>
          <a:lstStyle/>
          <a:p>
            <a:r>
              <a:rPr lang="fr-CH" dirty="0"/>
              <a:t>CONCLUSION</a:t>
            </a:r>
            <a:endParaRPr lang="de-CH" dirty="0"/>
          </a:p>
        </p:txBody>
      </p:sp>
      <p:sp>
        <p:nvSpPr>
          <p:cNvPr id="3" name="Espace réservé du contenu 2"/>
          <p:cNvSpPr>
            <a:spLocks noGrp="1"/>
          </p:cNvSpPr>
          <p:nvPr>
            <p:ph idx="1"/>
          </p:nvPr>
        </p:nvSpPr>
        <p:spPr>
          <a:xfrm>
            <a:off x="1097280" y="1985818"/>
            <a:ext cx="10058400" cy="3883276"/>
          </a:xfrm>
        </p:spPr>
        <p:txBody>
          <a:bodyPr/>
          <a:lstStyle/>
          <a:p>
            <a:r>
              <a:rPr lang="fr-CH" sz="2800" dirty="0"/>
              <a:t>Les théories et concepts du conflit offrent des outils pour comprendre la nature des désaccords au travail et comment les gérer de manière efficace. En comprenant les différents types de conflits, ainsi que les stratégies et modèles qui existent pour les résoudre, il est possible de transformer les tensions en opportunités d'amélioration et d'innovation.</a:t>
            </a:r>
            <a:endParaRPr lang="de-CH" sz="2800" dirty="0"/>
          </a:p>
          <a:p>
            <a:endParaRPr lang="de-CH" dirty="0"/>
          </a:p>
          <a:p>
            <a:r>
              <a:rPr lang="fr-CH" dirty="0"/>
              <a:t> </a:t>
            </a:r>
            <a:endParaRPr lang="de-CH" dirty="0"/>
          </a:p>
          <a:p>
            <a:endParaRPr lang="de-CH" dirty="0"/>
          </a:p>
        </p:txBody>
      </p:sp>
    </p:spTree>
    <p:extLst>
      <p:ext uri="{BB962C8B-B14F-4D97-AF65-F5344CB8AC3E}">
        <p14:creationId xmlns:p14="http://schemas.microsoft.com/office/powerpoint/2010/main" val="259090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1097280" y="0"/>
            <a:ext cx="9986356" cy="286603"/>
          </a:xfrm>
        </p:spPr>
        <p:txBody>
          <a:bodyPr>
            <a:normAutofit fontScale="90000"/>
          </a:bodyPr>
          <a:lstStyle/>
          <a:p>
            <a:endParaRPr lang="de-CH" dirty="0"/>
          </a:p>
        </p:txBody>
      </p:sp>
      <p:sp>
        <p:nvSpPr>
          <p:cNvPr id="4" name="Espace réservé du contenu 3"/>
          <p:cNvSpPr>
            <a:spLocks noGrp="1"/>
          </p:cNvSpPr>
          <p:nvPr>
            <p:ph idx="1"/>
          </p:nvPr>
        </p:nvSpPr>
        <p:spPr>
          <a:xfrm>
            <a:off x="2475346" y="192425"/>
            <a:ext cx="6943898" cy="3345102"/>
          </a:xfrm>
          <a:prstGeom prst="wedgeEllipseCallout">
            <a:avLst/>
          </a:prstGeom>
          <a:solidFill>
            <a:schemeClr val="accent1">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dirty="0">
                <a:solidFill>
                  <a:schemeClr val="tx1"/>
                </a:solidFill>
              </a:rPr>
              <a:t>MERCI POUR VOTRE ATTENTION !</a:t>
            </a:r>
            <a:endParaRPr lang="de-CH" dirty="0">
              <a:solidFill>
                <a:schemeClr val="tx1"/>
              </a:solidFill>
            </a:endParaRPr>
          </a:p>
        </p:txBody>
      </p:sp>
      <p:pic>
        <p:nvPicPr>
          <p:cNvPr id="7170" name="Picture 2" descr="Bonhomme Heureux En Amour Tenant Grand Coeur Rouge Dans La Main En Levant  Et Pointant Du Doigt. Illustration de Vecteur - Illustration du démontrez,  personne: 27542236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130"/>
          <a:stretch/>
        </p:blipFill>
        <p:spPr bwMode="auto">
          <a:xfrm>
            <a:off x="868220" y="3205100"/>
            <a:ext cx="2790676" cy="3131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5853022"/>
      </p:ext>
    </p:extLst>
  </p:cSld>
  <p:clrMapOvr>
    <a:masterClrMapping/>
  </p:clrMapOvr>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
  <TotalTime>51</TotalTime>
  <Words>1296</Words>
  <Application>Microsoft Macintosh PowerPoint</Application>
  <PresentationFormat>Grand écran</PresentationFormat>
  <Paragraphs>128</Paragraphs>
  <Slides>13</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13</vt:i4>
      </vt:variant>
    </vt:vector>
  </HeadingPairs>
  <TitlesOfParts>
    <vt:vector size="18" baseType="lpstr">
      <vt:lpstr>Arial</vt:lpstr>
      <vt:lpstr>Calibri</vt:lpstr>
      <vt:lpstr>Calibri Light</vt:lpstr>
      <vt:lpstr>Wingdings</vt:lpstr>
      <vt:lpstr>Rétrospective</vt:lpstr>
      <vt:lpstr>LE CONFLIT AU SEIN DE L’ÉQUIPE ÉDUCATIVE</vt:lpstr>
      <vt:lpstr>DÉFINITION DU CONFLIT </vt:lpstr>
      <vt:lpstr>LES CONFLITS PEUVENT ÊTRE CAUSÉS PAR UNE VARIÉTÉ DE FACTEURS TELS QUE : </vt:lpstr>
      <vt:lpstr>QUELS SONT LES PISTES POUR RÉSOUDRE UN CONLIT ? </vt:lpstr>
      <vt:lpstr>QUELS SONT LES PISTES POUR RÉSOUDRE UN CONLIT ? </vt:lpstr>
      <vt:lpstr>QUELS SONT LES PISTES POUR RÉSOUDRE UN CONLIT ? </vt:lpstr>
      <vt:lpstr>CONCEPTS CLÉS AUTOUR DU CONFLIT</vt:lpstr>
      <vt:lpstr>CONCEPTS CLÉS AUTOUR DU CONFLIT</vt:lpstr>
      <vt:lpstr>APPROCHES DE GESTION DES CONFLITS</vt:lpstr>
      <vt:lpstr>RÉFÉRENCES THÉORIQUES SUR LE CONFLIT</vt:lpstr>
      <vt:lpstr>RÉFÉRENCES THÉORIQUES SUR LE CONFLIT</vt:lpstr>
      <vt:lpstr>CONCLUSION</vt:lpstr>
      <vt:lpstr>Présentation PowerPoint</vt:lpstr>
    </vt:vector>
  </TitlesOfParts>
  <Company>Stadt Biel - Ville de Bienne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CONFLIT AU SEIN DE L’EQUIPE EDUCATIVE</dc:title>
  <dc:creator>Bekonja Natalija</dc:creator>
  <cp:lastModifiedBy>Nadia Strasser</cp:lastModifiedBy>
  <cp:revision>50</cp:revision>
  <dcterms:created xsi:type="dcterms:W3CDTF">2025-08-29T08:29:29Z</dcterms:created>
  <dcterms:modified xsi:type="dcterms:W3CDTF">2025-09-17T07:59:20Z</dcterms:modified>
</cp:coreProperties>
</file>